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928" r:id="rId2"/>
    <p:sldMasterId id="2147483650" r:id="rId3"/>
  </p:sldMasterIdLst>
  <p:notesMasterIdLst>
    <p:notesMasterId r:id="rId14"/>
  </p:notesMasterIdLst>
  <p:handoutMasterIdLst>
    <p:handoutMasterId r:id="rId15"/>
  </p:handoutMasterIdLst>
  <p:sldIdLst>
    <p:sldId id="256" r:id="rId4"/>
    <p:sldId id="328" r:id="rId5"/>
    <p:sldId id="330" r:id="rId6"/>
    <p:sldId id="334" r:id="rId7"/>
    <p:sldId id="336" r:id="rId8"/>
    <p:sldId id="337" r:id="rId9"/>
    <p:sldId id="341" r:id="rId10"/>
    <p:sldId id="342" r:id="rId11"/>
    <p:sldId id="348" r:id="rId12"/>
    <p:sldId id="321" r:id="rId13"/>
  </p:sldIdLst>
  <p:sldSz cx="9144000" cy="6858000" type="screen4x3"/>
  <p:notesSz cx="6797675" cy="9926638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epublika" pitchFamily="2" charset="-18"/>
      <p:regular r:id="rId20"/>
      <p:bold r:id="rId2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246"/>
    <a:srgbClr val="383CD4"/>
    <a:srgbClr val="C02647"/>
    <a:srgbClr val="5DC04C"/>
    <a:srgbClr val="42CA6F"/>
    <a:srgbClr val="FF9900"/>
    <a:srgbClr val="990099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2" autoAdjust="0"/>
    <p:restoredTop sz="48582" autoAdjust="0"/>
  </p:normalViewPr>
  <p:slideViewPr>
    <p:cSldViewPr snapToGrid="0" snapToObjects="1">
      <p:cViewPr>
        <p:scale>
          <a:sx n="78" d="100"/>
          <a:sy n="78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65" tIns="48032" rIns="96065" bIns="48032" numCol="1" anchor="t" anchorCtr="0" compatLnSpc="1">
            <a:prstTxWarp prst="textNoShape">
              <a:avLst/>
            </a:prstTxWarp>
          </a:bodyPr>
          <a:lstStyle>
            <a:lvl1pPr defTabSz="47942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65" tIns="48032" rIns="96065" bIns="48032" numCol="1" anchor="t" anchorCtr="0" compatLnSpc="1">
            <a:prstTxWarp prst="textNoShape">
              <a:avLst/>
            </a:prstTxWarp>
          </a:bodyPr>
          <a:lstStyle>
            <a:lvl1pPr algn="r" defTabSz="47942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8316FFB-D16D-4C51-B6EF-A1D345DC3251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65" tIns="48032" rIns="96065" bIns="48032" numCol="1" anchor="b" anchorCtr="0" compatLnSpc="1">
            <a:prstTxWarp prst="textNoShape">
              <a:avLst/>
            </a:prstTxWarp>
          </a:bodyPr>
          <a:lstStyle>
            <a:lvl1pPr defTabSz="47942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65" tIns="48032" rIns="96065" bIns="48032" numCol="1" anchor="b" anchorCtr="0" compatLnSpc="1">
            <a:prstTxWarp prst="textNoShape">
              <a:avLst/>
            </a:prstTxWarp>
          </a:bodyPr>
          <a:lstStyle>
            <a:lvl1pPr algn="r" defTabSz="47942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5170B56-F6D3-4A49-8B14-95DD885E6D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defTabSz="458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algn="r" defTabSz="458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DB69178-50A3-43FA-B6E0-35F1F1341776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defTabSz="458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algn="r" defTabSz="458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8D27B6-FFC0-42D0-83BC-06DC63DEB2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48CB9A-B563-41EE-8887-FFF70013E521}" type="slidenum">
              <a:rPr lang="sl-SI" smtClean="0"/>
              <a:pPr/>
              <a:t>2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2355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19EBDA-2E9E-4C7B-98BB-A2430A20199E}" type="slidenum">
              <a:rPr lang="sl-SI" smtClean="0"/>
              <a:pPr/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2060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</a:rPr>
              <a:t>MINISTRSTVO ZA</a:t>
            </a:r>
            <a:r>
              <a:rPr lang="sl-SI" sz="700" b="1" smtClean="0">
                <a:solidFill>
                  <a:schemeClr val="tx2"/>
                </a:solidFill>
                <a:latin typeface="Republika" pitchFamily="2" charset="-18"/>
              </a:rPr>
              <a:t> INFRASTRUKTURO IN PROSTOR</a:t>
            </a:r>
            <a:endParaRPr lang="en-US" sz="700" b="1" smtClean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r>
              <a:rPr lang="sl-SI"/>
              <a:t>Brežice, 17. oktober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48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Javna razgrnitev DPN za območje HE mokrice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D145-0E0C-4DDC-BA24-709F4D1CFDD6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1B12-8900-4BE7-B0A8-196BBFCE2E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1C84-705C-4DA5-9A95-E4539F555B20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9E65-B63D-40EE-85A5-6223F1F597C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8D52-9B2A-4FD1-B9F5-6C7EE6BE963E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2372-9241-4025-923B-694F2E3D99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BF51-EA8D-465E-BC4B-A19007D78F3C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B7C0-2824-4BB3-BDDA-C6A51BA602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C145-10B0-4466-BE2B-94AFFDD7275A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25BE-5F41-4E1F-B96D-54C76ABC633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januar 2011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                                   Direktorat za prostor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C9959B-32E7-440A-84E2-78604454BE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januar 2011</a:t>
            </a:r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                                   Direktorat za prostor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50A50-AA0A-4E67-A451-473EAA06A0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00900" cy="1079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januar 2011</a:t>
            </a:r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                                   Direktorat za prostor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94EF0-153B-406B-AE4C-1AE1622FB3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januar 2011</a:t>
            </a:r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                                   Direktorat za prostor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5DBCD-93D9-4A59-827F-82E41B778E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 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                                   Direktorat za prostor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5AA8-4253-49FD-ADF4-4F91ABF3B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897D-A78A-401A-A437-948063D09799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BF8B-D763-42D5-9676-44AEFEA942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038C-24C2-4357-8418-4174C975F348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9066-300C-4892-B39D-1BDDA490DD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49FE-0C82-4C08-8E1B-CF39991DF17C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A0D4-1D8D-4EFC-85B9-3A3044F935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1D29-1C96-4AED-A7B3-25A1B35229D4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64A-B8CC-4677-944A-DA9B2AB04A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123C-DE8B-485D-9001-274F60C93AF8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8547-9140-4696-A87A-282E250E24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DB22-57B4-47DD-9282-8319F61B7D15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C162-715D-48BE-B993-AB1F732807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49387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 INFRASTRUKTURO IN PROSTOR</a:t>
            </a:r>
            <a:endParaRPr lang="en-US" sz="700" b="1" dirty="0" smtClean="0">
              <a:solidFill>
                <a:schemeClr val="tx2"/>
              </a:solidFill>
              <a:latin typeface="Republika" pitchFamily="2" charset="-18"/>
              <a:ea typeface="Republika" pitchFamily="2" charset="-18"/>
              <a:cs typeface="Republika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januar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l-SI"/>
              <a:t>Ministrstvo za okolje in prostor                                   Direktorat za prostor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211893-9FBD-4478-94D1-2F1D0F228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199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2051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9A4D94-30D6-4F00-BBB7-C110177FE6AD}" type="datetimeFigureOut">
              <a:rPr lang="sl-SI"/>
              <a:pPr>
                <a:defRPr/>
              </a:pPr>
              <a:t>23.4.2013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F9184-2E26-404D-9F24-F3D24BF427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ABAB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2162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 smtClean="0">
                <a:solidFill>
                  <a:schemeClr val="tx2"/>
                </a:solidFill>
                <a:latin typeface="Republika" pitchFamily="2" charset="-18"/>
              </a:rPr>
              <a:t>INFRASTRUKTURO IN PROSTOR</a:t>
            </a:r>
            <a:endParaRPr lang="en-US" sz="700" b="1" smtClean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3080" name="Picture 9" descr="grb moder za 10 pt.wm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1" r:id="rId2"/>
    <p:sldLayoutId id="2147484212" r:id="rId3"/>
    <p:sldLayoutId id="2147484213" r:id="rId4"/>
    <p:sldLayoutId id="2147484218" r:id="rId5"/>
    <p:sldLayoutId id="2147484219" r:id="rId6"/>
    <p:sldLayoutId id="2147484220" r:id="rId7"/>
    <p:sldLayoutId id="2147484214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a.vidmar@gov.si" TargetMode="External"/><Relationship Id="rId2" Type="http://schemas.openxmlformats.org/officeDocument/2006/relationships/hyperlink" Target="mailto:barbara.perovic@gov.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52500" y="1547813"/>
            <a:ext cx="7200900" cy="41735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 smtClean="0">
                <a:solidFill>
                  <a:srgbClr val="383CD4"/>
                </a:solidFill>
              </a:rPr>
              <a:t>POBUDA</a:t>
            </a:r>
            <a:br>
              <a:rPr lang="sl-SI" sz="2400" dirty="0" smtClean="0">
                <a:solidFill>
                  <a:srgbClr val="383CD4"/>
                </a:solidFill>
              </a:rPr>
            </a:br>
            <a:r>
              <a:rPr lang="sl-SI" sz="2400" dirty="0">
                <a:solidFill>
                  <a:srgbClr val="383CD4"/>
                </a:solidFill>
              </a:rPr>
              <a:t/>
            </a:r>
            <a:br>
              <a:rPr lang="sl-SI" sz="2400" dirty="0">
                <a:solidFill>
                  <a:srgbClr val="383CD4"/>
                </a:solidFill>
              </a:rPr>
            </a:br>
            <a:r>
              <a:rPr lang="sl-SI" sz="2400" dirty="0">
                <a:solidFill>
                  <a:schemeClr val="accent1"/>
                </a:solidFill>
              </a:rPr>
              <a:t/>
            </a:r>
            <a:br>
              <a:rPr lang="sl-SI" sz="2400" dirty="0">
                <a:solidFill>
                  <a:schemeClr val="accent1"/>
                </a:solidFill>
              </a:rPr>
            </a:br>
            <a:r>
              <a:rPr lang="sl-SI" sz="2000" dirty="0" smtClean="0">
                <a:solidFill>
                  <a:srgbClr val="C00000"/>
                </a:solidFill>
              </a:rPr>
              <a:t>za državni prostorski načrt  za prenosni plinovod M9 KIDRIČEVO - VODICE</a:t>
            </a:r>
            <a:r>
              <a:rPr lang="sl-SI" sz="1800" dirty="0">
                <a:solidFill>
                  <a:srgbClr val="C00000"/>
                </a:solidFill>
              </a:rPr>
              <a:t/>
            </a:r>
            <a:br>
              <a:rPr lang="sl-SI" sz="1800" dirty="0">
                <a:solidFill>
                  <a:srgbClr val="C00000"/>
                </a:solidFill>
              </a:rPr>
            </a:br>
            <a:r>
              <a:rPr lang="sl-SI" sz="1800" dirty="0" smtClean="0">
                <a:solidFill>
                  <a:srgbClr val="C00000"/>
                </a:solidFill>
              </a:rPr>
              <a:t/>
            </a:r>
            <a:br>
              <a:rPr lang="sl-SI" sz="1800" dirty="0" smtClean="0">
                <a:solidFill>
                  <a:srgbClr val="C00000"/>
                </a:solidFill>
              </a:rPr>
            </a:br>
            <a:r>
              <a:rPr lang="sl-SI" sz="2400" dirty="0" smtClean="0">
                <a:solidFill>
                  <a:srgbClr val="383CD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2400" dirty="0" smtClean="0">
                <a:solidFill>
                  <a:srgbClr val="383CD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2400" dirty="0" smtClean="0">
                <a:solidFill>
                  <a:srgbClr val="383CD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2400" dirty="0" smtClean="0">
                <a:solidFill>
                  <a:srgbClr val="383CD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1600" dirty="0">
                <a:solidFill>
                  <a:srgbClr val="383CD4"/>
                </a:solidFill>
                <a:ea typeface="+mn-ea"/>
              </a:rPr>
              <a:t/>
            </a:r>
            <a:br>
              <a:rPr lang="sl-SI" sz="1600" dirty="0">
                <a:solidFill>
                  <a:srgbClr val="383CD4"/>
                </a:solidFill>
                <a:ea typeface="+mn-ea"/>
              </a:rPr>
            </a:br>
            <a:endParaRPr lang="en-US" sz="1600" dirty="0">
              <a:solidFill>
                <a:srgbClr val="383CD4"/>
              </a:solidFill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52500" y="1547813"/>
            <a:ext cx="7200900" cy="41735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sl-SI" sz="2800" dirty="0" smtClean="0">
                <a:solidFill>
                  <a:srgbClr val="C02647"/>
                </a:solidFill>
              </a:rPr>
              <a:t>Hvala za pozornost !</a:t>
            </a:r>
            <a:r>
              <a:rPr lang="sl-SI" sz="2800" dirty="0">
                <a:solidFill>
                  <a:srgbClr val="C02647"/>
                </a:solidFill>
              </a:rPr>
              <a:t/>
            </a:r>
            <a:br>
              <a:rPr lang="sl-SI" sz="2800" dirty="0">
                <a:solidFill>
                  <a:srgbClr val="C02647"/>
                </a:solidFill>
              </a:rPr>
            </a:br>
            <a:r>
              <a:rPr lang="sl-SI" sz="2400" dirty="0" smtClean="0">
                <a:solidFill>
                  <a:srgbClr val="383CD4"/>
                </a:solidFill>
                <a:latin typeface="Arial" charset="0"/>
                <a:cs typeface="Arial" charset="0"/>
              </a:rPr>
              <a:t> </a:t>
            </a:r>
            <a:r>
              <a:rPr lang="sl-SI" sz="2400" dirty="0">
                <a:solidFill>
                  <a:srgbClr val="383CD4"/>
                </a:solidFill>
                <a:latin typeface="Arial" charset="0"/>
                <a:cs typeface="Arial" charset="0"/>
              </a:rPr>
              <a:t/>
            </a:r>
            <a:br>
              <a:rPr lang="sl-SI" sz="2400" dirty="0">
                <a:solidFill>
                  <a:srgbClr val="383CD4"/>
                </a:solidFill>
                <a:latin typeface="Arial" charset="0"/>
                <a:cs typeface="Arial" charset="0"/>
              </a:rPr>
            </a:br>
            <a:r>
              <a:rPr lang="sl-SI" sz="2400" b="0" dirty="0" smtClean="0">
                <a:solidFill>
                  <a:srgbClr val="383C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sl-SI" sz="2400" b="0" dirty="0" smtClean="0">
                <a:solidFill>
                  <a:srgbClr val="383C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sl-SI" sz="1600" dirty="0" smtClean="0">
                <a:solidFill>
                  <a:srgbClr val="383CD4"/>
                </a:solidFill>
                <a:latin typeface="Calibri" pitchFamily="34" charset="0"/>
                <a:cs typeface="Arial" charset="0"/>
              </a:rPr>
              <a:t/>
            </a:r>
            <a:br>
              <a:rPr lang="sl-SI" sz="1600" dirty="0" smtClean="0">
                <a:solidFill>
                  <a:srgbClr val="383CD4"/>
                </a:solidFill>
                <a:latin typeface="Calibri" pitchFamily="34" charset="0"/>
                <a:cs typeface="Arial" charset="0"/>
              </a:rPr>
            </a:br>
            <a:endParaRPr lang="en-US" sz="1600" dirty="0" smtClean="0">
              <a:solidFill>
                <a:srgbClr val="383CD4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Udeleženci v postopku priprave DPN</a:t>
            </a: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1779588"/>
            <a:ext cx="7200900" cy="4087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sl-SI" sz="2000" b="1" dirty="0" smtClean="0">
              <a:solidFill>
                <a:srgbClr val="336699"/>
              </a:solidFill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4B7246"/>
                </a:solidFill>
                <a:latin typeface="Arial" pitchFamily="34" charset="0"/>
                <a:cs typeface="Arial" pitchFamily="34" charset="0"/>
              </a:rPr>
              <a:t>Pobudnik: Ministrstvo za infrastrukturo in prostor, Direktorat za energijo,</a:t>
            </a:r>
          </a:p>
          <a:p>
            <a:pPr>
              <a:defRPr/>
            </a:pPr>
            <a:endParaRPr lang="sl-SI" sz="2000" b="1" dirty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4B7246"/>
                </a:solidFill>
                <a:latin typeface="Arial" pitchFamily="34" charset="0"/>
                <a:cs typeface="Arial" pitchFamily="34" charset="0"/>
              </a:rPr>
              <a:t>Investitor: Plinovodi d.o.o.,</a:t>
            </a:r>
          </a:p>
          <a:p>
            <a:pPr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4B7246"/>
                </a:solidFill>
                <a:latin typeface="Arial" pitchFamily="34" charset="0"/>
                <a:cs typeface="Arial" pitchFamily="34" charset="0"/>
              </a:rPr>
              <a:t>Koordinator: Ministrstvo za infrastrukturo in prostor, Direktorat za prostor,</a:t>
            </a:r>
          </a:p>
          <a:p>
            <a:pPr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4B7246"/>
                </a:solidFill>
                <a:latin typeface="Arial" pitchFamily="34" charset="0"/>
                <a:cs typeface="Arial" pitchFamily="34" charset="0"/>
              </a:rPr>
              <a:t>Izdelovalec: ZUM urbanizem, planiranje, projektiranje d.o.o. Maribor</a:t>
            </a:r>
          </a:p>
          <a:p>
            <a:pPr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sz="2400" b="1" dirty="0">
              <a:solidFill>
                <a:srgbClr val="383CD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269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Potek postopka priprave DPN - POBUDA</a:t>
            </a: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1779588"/>
            <a:ext cx="7200900" cy="4087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sl-SI" sz="2000" b="1" dirty="0" smtClean="0">
              <a:solidFill>
                <a:srgbClr val="336699"/>
              </a:solidFill>
            </a:endParaRPr>
          </a:p>
          <a:p>
            <a:pPr marL="419100" indent="-419100">
              <a:spcBef>
                <a:spcPct val="50000"/>
              </a:spcBef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Pobuda</a:t>
            </a:r>
            <a:r>
              <a:rPr lang="sl-SI" sz="2000" b="1" dirty="0" smtClean="0">
                <a:solidFill>
                  <a:srgbClr val="007F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>
                <a:solidFill>
                  <a:srgbClr val="007F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000" b="1" dirty="0" smtClean="0">
                <a:solidFill>
                  <a:srgbClr val="4B7246"/>
                </a:solidFill>
                <a:latin typeface="Arial" pitchFamily="34" charset="0"/>
                <a:cs typeface="Arial" pitchFamily="34" charset="0"/>
              </a:rPr>
              <a:t>Ministrstvo za infrastrukturo in prostor, Direktorat za energijo (april 2013)</a:t>
            </a:r>
          </a:p>
          <a:p>
            <a:pPr marL="419100" indent="-419100">
              <a:spcBef>
                <a:spcPct val="50000"/>
              </a:spcBef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 marL="419100" indent="-419100">
              <a:spcBef>
                <a:spcPct val="50000"/>
              </a:spcBef>
              <a:defRPr/>
            </a:pPr>
            <a:r>
              <a:rPr lang="sl-SI" sz="20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Predstavitev pobude občinam</a:t>
            </a:r>
          </a:p>
          <a:p>
            <a:pPr marL="419100" indent="-419100">
              <a:spcBef>
                <a:spcPct val="50000"/>
              </a:spcBef>
              <a:defRPr/>
            </a:pPr>
            <a:endParaRPr lang="sl-SI" sz="2000" b="1" u="sng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 marL="419100" indent="-419100">
              <a:spcBef>
                <a:spcPct val="50000"/>
              </a:spcBef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Pridobitev smernic NUP in odločbe o izdelavi CPVO</a:t>
            </a: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383CD4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2293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Pridobitev smernic NUP</a:t>
            </a: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1779588"/>
            <a:ext cx="7200900" cy="4087812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Arial" charset="0"/>
              <a:buNone/>
              <a:defRPr/>
            </a:pPr>
            <a:endParaRPr lang="sl-SI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Font typeface="Arial" charset="0"/>
              <a:buNone/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Vloga za pridobitev smernic:</a:t>
            </a:r>
          </a:p>
          <a:p>
            <a:pPr>
              <a:spcBef>
                <a:spcPct val="50000"/>
              </a:spcBef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Posredovanje državnim in lokalnim NUP</a:t>
            </a: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Občina poda smernice z vidika izvajanja svojih lokalnih javnih služb ter usmeritve, povezane z njihovimi interesi v območju DPN. Poleg smernic občine v tem roku podajo tudi vse podatke iz njihove pristojnosti, pomembne za pripravo DPN.</a:t>
            </a: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Če občina smernic, usmeritev in podatkov v tem roku ne poda, se šteje, da jih nima.</a:t>
            </a:r>
            <a:endParaRPr lang="en-GB" sz="2000" b="1" dirty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sl-SI" sz="2000" b="1" dirty="0" smtClean="0">
              <a:solidFill>
                <a:srgbClr val="007FBE"/>
              </a:solidFill>
            </a:endParaRPr>
          </a:p>
          <a:p>
            <a:pPr marL="419100" indent="-419100">
              <a:spcBef>
                <a:spcPct val="50000"/>
              </a:spcBef>
              <a:buFont typeface="Arial" charset="0"/>
              <a:buNone/>
              <a:defRPr/>
            </a:pPr>
            <a:endParaRPr lang="sl-SI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sl-SI" sz="2000" b="1" dirty="0">
              <a:solidFill>
                <a:srgbClr val="383CD4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3317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Potek postopka priprave DPN - POBUDA </a:t>
            </a: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1779588"/>
            <a:ext cx="7200900" cy="4087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sl-SI" sz="2000" b="1" dirty="0" smtClean="0">
              <a:solidFill>
                <a:srgbClr val="3366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sl-SI" sz="2000" b="1" dirty="0" smtClean="0">
              <a:solidFill>
                <a:srgbClr val="336699"/>
              </a:solidFill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Analiza smernic</a:t>
            </a:r>
          </a:p>
          <a:p>
            <a:pPr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Prostorska konferenca</a:t>
            </a:r>
          </a:p>
          <a:p>
            <a:pPr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Sklep o začetku priprave DPN</a:t>
            </a: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383CD4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4341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Postopek priprave DPN – ŠTUDIJA VARIANT </a:t>
            </a: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1779588"/>
            <a:ext cx="7200900" cy="4087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sl-SI" sz="2000" b="1" dirty="0" smtClean="0">
              <a:solidFill>
                <a:srgbClr val="336699"/>
              </a:solidFill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Izdelava Študije variant in OP</a:t>
            </a:r>
          </a:p>
          <a:p>
            <a:pPr>
              <a:defRPr/>
            </a:pP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Seznanitev občin in javnosti s ŠV (30 dni) ter pridobitev mnenj in pogojev občin za podrobnejše načrtovanje</a:t>
            </a:r>
          </a:p>
          <a:p>
            <a:pPr>
              <a:defRPr/>
            </a:pPr>
            <a:endParaRPr lang="sl-SI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Pridobitev 1. mnenj NUP in pridobitev mnenja o ustreznosti OP</a:t>
            </a:r>
          </a:p>
          <a:p>
            <a:pPr>
              <a:defRPr/>
            </a:pPr>
            <a:endParaRPr lang="sl-SI" sz="2000" b="1" dirty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Potrditev predlagane rešitve na Vladi RS</a:t>
            </a:r>
            <a:endParaRPr lang="sl-SI" sz="2000" b="1" dirty="0" smtClean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4B724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2000" b="1" dirty="0" smtClean="0">
                <a:solidFill>
                  <a:srgbClr val="4B72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sl-SI" sz="2000" b="1" dirty="0">
              <a:solidFill>
                <a:srgbClr val="383CD4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5365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</a:rPr>
              <a:t>Potek postopka priprave DPN – OSNUTEK DPN</a:t>
            </a:r>
            <a:br>
              <a:rPr lang="sl-SI" sz="2400" b="1" smtClean="0">
                <a:solidFill>
                  <a:srgbClr val="C00000"/>
                </a:solidFill>
              </a:rPr>
            </a:b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2157413"/>
            <a:ext cx="7200900" cy="3709987"/>
          </a:xfrm>
        </p:spPr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  <a:buSzPts val="2000"/>
              <a:defRPr/>
            </a:pPr>
            <a:endParaRPr lang="sl-SI" sz="2000" b="1" dirty="0" smtClean="0">
              <a:solidFill>
                <a:srgbClr val="0033CC"/>
              </a:solidFill>
              <a:latin typeface="Arial"/>
              <a:cs typeface="Arial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SzPts val="2000"/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Podrobnejše načrtovanje potrjene rešitve </a:t>
            </a:r>
          </a:p>
          <a:p>
            <a:pPr marL="347472" indent="-347472"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•"/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Izdelava PVO</a:t>
            </a:r>
            <a:endParaRPr lang="sl-SI" sz="2000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0033CC"/>
                </a:solidFill>
                <a:latin typeface="Arial"/>
                <a:cs typeface="Arial"/>
              </a:rPr>
              <a:t>Seznanitev </a:t>
            </a: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javnosti z osnutkom DPN in PVO</a:t>
            </a:r>
            <a:endParaRPr lang="sl-SI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0033CC"/>
                </a:solidFill>
                <a:latin typeface="Arial"/>
                <a:cs typeface="Arial"/>
              </a:rPr>
              <a:t>Pridobitev </a:t>
            </a: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2. mnenj občin</a:t>
            </a:r>
            <a:endParaRPr lang="sl-SI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Stališča do pripomb in predlogov z javne razgrnitve</a:t>
            </a:r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Objava Stališč na spletni strani </a:t>
            </a:r>
            <a:r>
              <a:rPr lang="sl-SI" sz="2000" b="1" dirty="0" err="1" smtClean="0">
                <a:solidFill>
                  <a:srgbClr val="0033CC"/>
                </a:solidFill>
                <a:latin typeface="Arial"/>
                <a:cs typeface="Arial"/>
              </a:rPr>
              <a:t>MzIP</a:t>
            </a: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 in posredovanje občinam</a:t>
            </a:r>
            <a:endParaRPr lang="sl-SI" dirty="0" smtClean="0"/>
          </a:p>
          <a:p>
            <a:pPr marL="381000" indent="-381000">
              <a:lnSpc>
                <a:spcPct val="90000"/>
              </a:lnSpc>
              <a:buFont typeface="Arial" charset="0"/>
              <a:buNone/>
              <a:defRPr/>
            </a:pPr>
            <a:endParaRPr lang="sl-SI" sz="20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6389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</a:rPr>
              <a:t>Potek postopka priprave DPN – PREDLOG DPN</a:t>
            </a:r>
            <a:br>
              <a:rPr lang="sl-SI" sz="2400" b="1" smtClean="0">
                <a:solidFill>
                  <a:srgbClr val="C00000"/>
                </a:solidFill>
              </a:rPr>
            </a:b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5350" y="2157413"/>
            <a:ext cx="7200900" cy="3709987"/>
          </a:xfrm>
        </p:spPr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  <a:buSzPts val="2000"/>
              <a:defRPr/>
            </a:pPr>
            <a:endParaRPr lang="sl-SI" sz="2000" b="1" dirty="0" smtClean="0">
              <a:solidFill>
                <a:srgbClr val="0033CC"/>
              </a:solidFill>
              <a:latin typeface="Arial"/>
              <a:cs typeface="Arial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SzPts val="2000"/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Dopolnitev strokovnih podlag, PVO in osnutka DPN</a:t>
            </a:r>
          </a:p>
          <a:p>
            <a:pPr marL="347472" indent="-347472"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•"/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Izdelava predloga DPN</a:t>
            </a:r>
          </a:p>
          <a:p>
            <a:pPr marL="347472" indent="-347472"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•"/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Pridobitev mnenja državnih NUP ter pridobitev okoljevarstvenega soglasja</a:t>
            </a:r>
            <a:endParaRPr lang="sl-SI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Uskladitev predloga DPN in posredovanje na Vlado RS</a:t>
            </a:r>
            <a:endParaRPr lang="sl-SI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Sprejem Uredbe o DPN na Vladi RS</a:t>
            </a:r>
            <a:endParaRPr lang="sl-SI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defRPr/>
            </a:pPr>
            <a:r>
              <a:rPr lang="sl-SI" sz="2000" b="1" dirty="0" smtClean="0">
                <a:solidFill>
                  <a:srgbClr val="0033CC"/>
                </a:solidFill>
                <a:latin typeface="Arial"/>
                <a:cs typeface="Arial"/>
              </a:rPr>
              <a:t>Objava Uredbe o DPN v Uradnem listu RS</a:t>
            </a:r>
            <a:endParaRPr lang="sl-SI" dirty="0" smtClean="0"/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383CD4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383CD4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7413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 bwMode="auto">
          <a:xfrm>
            <a:off x="971550" y="1255713"/>
            <a:ext cx="72009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b="1" smtClean="0">
                <a:solidFill>
                  <a:srgbClr val="C00000"/>
                </a:solidFill>
              </a:rPr>
              <a:t>Kontakti: </a:t>
            </a:r>
            <a:br>
              <a:rPr lang="sl-SI" sz="2400" b="1" smtClean="0">
                <a:solidFill>
                  <a:srgbClr val="C00000"/>
                </a:solidFill>
              </a:rPr>
            </a:br>
            <a:endParaRPr lang="sl-SI" sz="2400" b="1" smtClean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2157413"/>
            <a:ext cx="7200900" cy="37099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sl-SI" sz="2000" b="1" dirty="0" smtClean="0">
              <a:solidFill>
                <a:srgbClr val="383CD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Ministrstvo </a:t>
            </a:r>
            <a:r>
              <a:rPr lang="sl-SI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 infrastrukturo in prostor, </a:t>
            </a:r>
            <a:r>
              <a:rPr lang="sl-SI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Direktorat </a:t>
            </a:r>
            <a:r>
              <a:rPr lang="sl-SI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 prostor</a:t>
            </a:r>
            <a:r>
              <a:rPr lang="sl-SI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Langusova 4, LJUBLJANA</a:t>
            </a:r>
          </a:p>
          <a:p>
            <a:pPr marL="0" indent="0">
              <a:buFont typeface="Arial" charset="0"/>
              <a:buNone/>
              <a:defRPr/>
            </a:pPr>
            <a:endParaRPr lang="sl-SI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Predstavnici koordinatorja:</a:t>
            </a:r>
          </a:p>
          <a:p>
            <a:pPr>
              <a:defRPr/>
            </a:pPr>
            <a:endParaRPr lang="sl-SI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Barbara </a:t>
            </a:r>
            <a:r>
              <a:rPr lang="sl-SI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Perovič	</a:t>
            </a:r>
            <a:r>
              <a:rPr lang="sl-SI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sl-SI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Ana</a:t>
            </a:r>
            <a:r>
              <a:rPr lang="sl-SI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Vidmar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l-SI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el. 01/ 478 70 30</a:t>
            </a:r>
            <a:r>
              <a:rPr lang="sl-SI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sl-SI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tel. 01/478 70 39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l-SI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-naslov: 								</a:t>
            </a:r>
            <a:r>
              <a:rPr lang="sl-SI" sz="1600" dirty="0">
                <a:solidFill>
                  <a:srgbClr val="0070C0"/>
                </a:solidFill>
                <a:latin typeface="Arial"/>
                <a:cs typeface="Arial"/>
              </a:rPr>
              <a:t>e-naslov:</a:t>
            </a:r>
            <a:endParaRPr lang="sl-SI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barbara.perovic@gov.si</a:t>
            </a:r>
            <a:r>
              <a:rPr lang="sl-SI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sl-SI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	</a:t>
            </a:r>
            <a:r>
              <a:rPr lang="sl-SI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ana.vidmar@gov.si</a:t>
            </a:r>
            <a:endParaRPr lang="sl-SI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 smtClean="0">
              <a:solidFill>
                <a:srgbClr val="383CD4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l-SI" sz="2000" b="1" dirty="0">
              <a:solidFill>
                <a:srgbClr val="4B7246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8437" name="Ograd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1542</TotalTime>
  <Words>326</Words>
  <Application>Microsoft Office PowerPoint</Application>
  <PresentationFormat>Diaprojekcija na zaslonu (4:3)</PresentationFormat>
  <Paragraphs>78</Paragraphs>
  <Slides>10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Republika</vt:lpstr>
      <vt:lpstr>blank</vt:lpstr>
      <vt:lpstr>Načrt po meri</vt:lpstr>
      <vt:lpstr>Custom Design</vt:lpstr>
      <vt:lpstr>  POBUDA   za državni prostorski načrt  za prenosni plinovod M9 KIDRIČEVO - VODICE     </vt:lpstr>
      <vt:lpstr>Udeleženci v postopku priprave DPN</vt:lpstr>
      <vt:lpstr>Potek postopka priprave DPN - POBUDA</vt:lpstr>
      <vt:lpstr>Pridobitev smernic NUP</vt:lpstr>
      <vt:lpstr>Potek postopka priprave DPN - POBUDA </vt:lpstr>
      <vt:lpstr>Postopek priprave DPN – ŠTUDIJA VARIANT </vt:lpstr>
      <vt:lpstr>Potek postopka priprave DPN – OSNUTEK DPN </vt:lpstr>
      <vt:lpstr>Potek postopka priprave DPN – PREDLOG DPN </vt:lpstr>
      <vt:lpstr>Kontakti:  </vt:lpstr>
      <vt:lpstr>      Hvala za pozornost !     </vt:lpstr>
    </vt:vector>
  </TitlesOfParts>
  <Company>Ministrstvo za okolje on prostor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Državni prostorski načrti (DPN), za katere bi lahko bile uredbe o DPN sprejete na Vladi RS v letu 2011 in prvi polovici 2012  ter opis problemov, ki lahko ovirajo potek priprave DPN s predlogom rešitev</dc:title>
  <dc:creator>MOP</dc:creator>
  <cp:lastModifiedBy>JURE</cp:lastModifiedBy>
  <cp:revision>147</cp:revision>
  <dcterms:created xsi:type="dcterms:W3CDTF">2011-01-12T06:53:41Z</dcterms:created>
  <dcterms:modified xsi:type="dcterms:W3CDTF">2013-04-23T13:49:00Z</dcterms:modified>
</cp:coreProperties>
</file>