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77" r:id="rId5"/>
    <p:sldId id="260" r:id="rId6"/>
    <p:sldId id="263" r:id="rId7"/>
    <p:sldId id="261" r:id="rId8"/>
    <p:sldId id="264" r:id="rId9"/>
    <p:sldId id="265" r:id="rId10"/>
    <p:sldId id="266" r:id="rId11"/>
    <p:sldId id="278" r:id="rId12"/>
    <p:sldId id="279" r:id="rId13"/>
    <p:sldId id="280" r:id="rId14"/>
    <p:sldId id="281" r:id="rId15"/>
    <p:sldId id="268" r:id="rId16"/>
    <p:sldId id="273" r:id="rId17"/>
    <p:sldId id="274" r:id="rId18"/>
    <p:sldId id="275" r:id="rId19"/>
    <p:sldId id="282" r:id="rId20"/>
    <p:sldId id="283" r:id="rId21"/>
    <p:sldId id="285" r:id="rId22"/>
    <p:sldId id="286" r:id="rId23"/>
    <p:sldId id="272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114" d="100"/>
          <a:sy n="114" d="100"/>
        </p:scale>
        <p:origin x="-8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89478-13B8-4B43-8C8F-5C17BFA38BB1}" type="datetimeFigureOut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5106E-60A6-421B-AEA7-4D4698A1F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5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6E54E-A6DC-4C97-8BBC-47CEF9B85974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CB99-22D5-48CA-92C7-DD351A68EEED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3C790-A33A-4C84-BDA3-A2468851FB67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CE7DE-464D-451B-A8A5-9F66853D7A97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B170-B548-4D73-BD35-9F5DF3F8F51B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B87B1-BEE3-4470-A9C5-C97FA8E59F72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6631-2CB9-4BA3-ADCC-F97347AEE447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4A6AD-50F1-4B26-B5EC-F743B2260D03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CADE-BA30-46E9-92D3-470FF4FF1592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8B0A-01E8-42AD-9077-4D8DABAC7BE5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2862-04D6-4199-B405-608DA6B06502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42B2B-FCE6-40F5-90EB-2C03E1D75598}" type="datetime1">
              <a:rPr lang="hu-HU" smtClean="0"/>
              <a:pPr/>
              <a:t>2015.04.13.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A8D9E-433B-4C51-89C5-C0D579D94E1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visit-hungary.com/things-to-do/top-15-castles" TargetMode="External"/><Relationship Id="rId2" Type="http://schemas.openxmlformats.org/officeDocument/2006/relationships/hyperlink" Target="http://hu.wikipedia.org/wiki/Magyarorsz%C3%A1gi_v%C3%A1rak_list%C3%A1ja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Hungarian_cuisin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General </a:t>
            </a:r>
            <a:r>
              <a:rPr lang="hu-HU" dirty="0" err="1" smtClean="0"/>
              <a:t>Presentation</a:t>
            </a:r>
            <a:r>
              <a:rPr lang="hu-HU" dirty="0" smtClean="0"/>
              <a:t> of </a:t>
            </a:r>
            <a:r>
              <a:rPr lang="en-GB" dirty="0" smtClean="0"/>
              <a:t>Hungary</a:t>
            </a:r>
            <a:endParaRPr lang="en-GB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Gergely Schuchtár</a:t>
            </a:r>
            <a:endParaRPr lang="en-US" dirty="0" smtClean="0"/>
          </a:p>
          <a:p>
            <a:r>
              <a:rPr lang="hu-HU" dirty="0" err="1" smtClean="0"/>
              <a:t>Consul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Embassy</a:t>
            </a:r>
            <a:r>
              <a:rPr lang="hu-HU" dirty="0" smtClean="0"/>
              <a:t> of Hungary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History</a:t>
            </a:r>
            <a:r>
              <a:rPr lang="hu-HU" dirty="0" smtClean="0"/>
              <a:t> of Hungary II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1458-1490: King </a:t>
            </a:r>
            <a:r>
              <a:rPr lang="hu-HU" sz="2800" dirty="0" err="1" smtClean="0"/>
              <a:t>Mathias</a:t>
            </a:r>
            <a:r>
              <a:rPr lang="hu-HU" sz="2800" dirty="0" smtClean="0"/>
              <a:t> </a:t>
            </a:r>
            <a:r>
              <a:rPr lang="hu-HU" sz="2800" dirty="0" err="1" smtClean="0"/>
              <a:t>Corvinus</a:t>
            </a:r>
            <a:r>
              <a:rPr lang="hu-HU" sz="2800" dirty="0" smtClean="0"/>
              <a:t> (</a:t>
            </a:r>
            <a:r>
              <a:rPr lang="hu-HU" sz="2800" dirty="0" err="1" smtClean="0"/>
              <a:t>Kralj</a:t>
            </a:r>
            <a:r>
              <a:rPr lang="hu-HU" sz="2800" dirty="0" smtClean="0"/>
              <a:t> </a:t>
            </a:r>
            <a:r>
              <a:rPr lang="hu-HU" sz="2800" dirty="0" err="1" smtClean="0"/>
              <a:t>Matjaž</a:t>
            </a:r>
            <a:r>
              <a:rPr lang="hu-HU" sz="2800" dirty="0" smtClean="0"/>
              <a:t>)</a:t>
            </a:r>
          </a:p>
          <a:p>
            <a:endParaRPr lang="hu-HU" sz="2800" dirty="0"/>
          </a:p>
          <a:p>
            <a:endParaRPr lang="hu-HU" sz="2800" dirty="0" smtClean="0"/>
          </a:p>
          <a:p>
            <a:endParaRPr lang="hu-HU" sz="2800" dirty="0"/>
          </a:p>
          <a:p>
            <a:r>
              <a:rPr lang="hu-HU" sz="2800" dirty="0" smtClean="0"/>
              <a:t>1541: </a:t>
            </a:r>
            <a:r>
              <a:rPr lang="hu-HU" sz="2800" dirty="0" err="1" smtClean="0"/>
              <a:t>Turkish</a:t>
            </a:r>
            <a:r>
              <a:rPr lang="hu-HU" sz="2800" dirty="0" smtClean="0"/>
              <a:t> </a:t>
            </a:r>
            <a:r>
              <a:rPr lang="hu-HU" sz="2800" dirty="0" err="1" smtClean="0"/>
              <a:t>invasion</a:t>
            </a:r>
            <a:r>
              <a:rPr lang="hu-HU" sz="2800" dirty="0" smtClean="0"/>
              <a:t> (Country </a:t>
            </a:r>
            <a:r>
              <a:rPr lang="hu-HU" sz="2800" dirty="0" err="1" smtClean="0"/>
              <a:t>split</a:t>
            </a:r>
            <a:r>
              <a:rPr lang="hu-HU" sz="2800" dirty="0" smtClean="0"/>
              <a:t> </a:t>
            </a:r>
            <a:r>
              <a:rPr lang="hu-HU" sz="2800" dirty="0" err="1" smtClean="0"/>
              <a:t>into</a:t>
            </a:r>
            <a:r>
              <a:rPr lang="hu-HU" sz="2800" dirty="0" smtClean="0"/>
              <a:t> </a:t>
            </a:r>
            <a:r>
              <a:rPr lang="hu-HU" sz="2800" dirty="0" err="1" smtClean="0"/>
              <a:t>three</a:t>
            </a:r>
            <a:r>
              <a:rPr lang="hu-HU" sz="2800" dirty="0" smtClean="0"/>
              <a:t> </a:t>
            </a:r>
            <a:r>
              <a:rPr lang="hu-HU" sz="2800" dirty="0" err="1" smtClean="0"/>
              <a:t>parts</a:t>
            </a:r>
            <a:r>
              <a:rPr lang="hu-HU" sz="2800" dirty="0" smtClean="0"/>
              <a:t>)</a:t>
            </a:r>
          </a:p>
          <a:p>
            <a:endParaRPr lang="hu-HU" sz="2800" dirty="0"/>
          </a:p>
          <a:p>
            <a:endParaRPr lang="hu-HU" sz="28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History</a:t>
            </a:r>
            <a:r>
              <a:rPr lang="hu-HU" dirty="0" smtClean="0"/>
              <a:t> of Hungary III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XVII, XVIII: </a:t>
            </a:r>
            <a:r>
              <a:rPr lang="hu-HU" dirty="0" err="1" smtClean="0"/>
              <a:t>Fights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independence</a:t>
            </a:r>
            <a:r>
              <a:rPr lang="hu-HU" dirty="0" smtClean="0"/>
              <a:t> (Habsburg, </a:t>
            </a:r>
            <a:r>
              <a:rPr lang="hu-HU" dirty="0" err="1" smtClean="0"/>
              <a:t>Turkish</a:t>
            </a:r>
            <a:r>
              <a:rPr lang="hu-HU" dirty="0" smtClean="0"/>
              <a:t>)</a:t>
            </a:r>
          </a:p>
          <a:p>
            <a:r>
              <a:rPr lang="hu-HU" dirty="0" smtClean="0"/>
              <a:t>1848: </a:t>
            </a:r>
            <a:r>
              <a:rPr lang="hu-HU" dirty="0" err="1" smtClean="0"/>
              <a:t>Hungarian</a:t>
            </a:r>
            <a:r>
              <a:rPr lang="hu-HU" dirty="0" smtClean="0"/>
              <a:t> </a:t>
            </a:r>
            <a:r>
              <a:rPr lang="hu-HU" dirty="0" err="1" smtClean="0"/>
              <a:t>revolution</a:t>
            </a: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1867: </a:t>
            </a:r>
            <a:r>
              <a:rPr lang="hu-HU" dirty="0" err="1" smtClean="0"/>
              <a:t>Dual</a:t>
            </a:r>
            <a:r>
              <a:rPr lang="hu-HU" dirty="0" smtClean="0"/>
              <a:t> </a:t>
            </a:r>
            <a:r>
              <a:rPr lang="hu-HU" dirty="0" err="1" smtClean="0"/>
              <a:t>monarchy</a:t>
            </a:r>
            <a:r>
              <a:rPr lang="hu-HU" dirty="0" smtClean="0"/>
              <a:t> of </a:t>
            </a:r>
            <a:r>
              <a:rPr lang="hu-HU" dirty="0" err="1" smtClean="0"/>
              <a:t>Austria-Hungary</a:t>
            </a:r>
            <a:endParaRPr lang="hu-HU" dirty="0" smtClean="0"/>
          </a:p>
          <a:p>
            <a:r>
              <a:rPr lang="hu-HU" dirty="0" smtClean="0"/>
              <a:t>1914-1918: WW I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pPr lvl="1"/>
            <a:endParaRPr lang="hu-HU" sz="2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696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History</a:t>
            </a:r>
            <a:r>
              <a:rPr lang="hu-HU" dirty="0" smtClean="0"/>
              <a:t> of Hungary IV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Treaty</a:t>
            </a:r>
            <a:r>
              <a:rPr lang="hu-HU" dirty="0" smtClean="0"/>
              <a:t> of Trianon (1920)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r>
              <a:rPr lang="hu-HU" dirty="0" smtClean="0"/>
              <a:t>WW II (Holocaust)</a:t>
            </a:r>
            <a:endParaRPr lang="en-US" dirty="0" smtClean="0"/>
          </a:p>
          <a:p>
            <a:pPr marL="457200" lvl="1" indent="0">
              <a:buNone/>
            </a:pPr>
            <a:endParaRPr lang="hu-HU" sz="2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64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History</a:t>
            </a:r>
            <a:r>
              <a:rPr lang="hu-HU" dirty="0" smtClean="0"/>
              <a:t> of Hungary V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1945-1989 </a:t>
            </a:r>
            <a:r>
              <a:rPr lang="hu-HU" dirty="0" err="1" smtClean="0"/>
              <a:t>Soviet</a:t>
            </a:r>
            <a:r>
              <a:rPr lang="hu-HU" dirty="0" smtClean="0"/>
              <a:t> </a:t>
            </a:r>
            <a:r>
              <a:rPr lang="hu-HU" dirty="0" err="1" smtClean="0"/>
              <a:t>invasion</a:t>
            </a:r>
            <a:r>
              <a:rPr lang="hu-HU" dirty="0" smtClean="0"/>
              <a:t>, </a:t>
            </a:r>
            <a:r>
              <a:rPr lang="hu-HU" dirty="0" err="1" smtClean="0"/>
              <a:t>communist</a:t>
            </a:r>
            <a:r>
              <a:rPr lang="hu-HU" dirty="0" smtClean="0"/>
              <a:t> </a:t>
            </a:r>
            <a:r>
              <a:rPr lang="hu-HU" dirty="0" err="1" smtClean="0"/>
              <a:t>dictatorship</a:t>
            </a:r>
            <a:endParaRPr lang="hu-HU" dirty="0" smtClean="0"/>
          </a:p>
          <a:p>
            <a:endParaRPr lang="hu-HU" dirty="0"/>
          </a:p>
          <a:p>
            <a:r>
              <a:rPr lang="hu-HU" dirty="0" smtClean="0"/>
              <a:t>1956: </a:t>
            </a:r>
            <a:r>
              <a:rPr lang="hu-HU" dirty="0" err="1" smtClean="0"/>
              <a:t>Revolution</a:t>
            </a:r>
            <a:r>
              <a:rPr lang="hu-HU" dirty="0" smtClean="0"/>
              <a:t> </a:t>
            </a:r>
          </a:p>
          <a:p>
            <a:endParaRPr lang="en-US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915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Government</a:t>
            </a:r>
            <a:r>
              <a:rPr lang="hu-HU" dirty="0" smtClean="0"/>
              <a:t> and </a:t>
            </a:r>
            <a:r>
              <a:rPr lang="hu-HU" dirty="0" err="1" smtClean="0"/>
              <a:t>Politics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Hungary is a </a:t>
            </a:r>
            <a:r>
              <a:rPr lang="hu-HU" dirty="0" err="1" smtClean="0"/>
              <a:t>parliamentary</a:t>
            </a:r>
            <a:r>
              <a:rPr lang="hu-HU" dirty="0" smtClean="0"/>
              <a:t> </a:t>
            </a:r>
            <a:r>
              <a:rPr lang="hu-HU" dirty="0" err="1" smtClean="0"/>
              <a:t>representative</a:t>
            </a:r>
            <a:r>
              <a:rPr lang="hu-HU" dirty="0" smtClean="0"/>
              <a:t> </a:t>
            </a:r>
            <a:r>
              <a:rPr lang="hu-HU" dirty="0" err="1" smtClean="0"/>
              <a:t>democratic</a:t>
            </a:r>
            <a:r>
              <a:rPr lang="hu-HU" dirty="0" smtClean="0"/>
              <a:t> </a:t>
            </a:r>
            <a:r>
              <a:rPr lang="hu-HU" dirty="0" err="1" smtClean="0"/>
              <a:t>republic</a:t>
            </a:r>
            <a:endParaRPr lang="hu-HU" dirty="0" smtClean="0"/>
          </a:p>
          <a:p>
            <a:r>
              <a:rPr lang="hu-HU" dirty="0" err="1" smtClean="0"/>
              <a:t>Democratic</a:t>
            </a:r>
            <a:r>
              <a:rPr lang="hu-HU" dirty="0" smtClean="0"/>
              <a:t> </a:t>
            </a:r>
            <a:r>
              <a:rPr lang="hu-HU" dirty="0" err="1"/>
              <a:t>e</a:t>
            </a:r>
            <a:r>
              <a:rPr lang="hu-HU" dirty="0" err="1" smtClean="0"/>
              <a:t>lection</a:t>
            </a:r>
            <a:r>
              <a:rPr lang="hu-HU" dirty="0" smtClean="0"/>
              <a:t> </a:t>
            </a:r>
            <a:r>
              <a:rPr lang="hu-HU" dirty="0" err="1" smtClean="0"/>
              <a:t>since</a:t>
            </a:r>
            <a:r>
              <a:rPr lang="hu-HU" dirty="0" smtClean="0"/>
              <a:t> 1990.</a:t>
            </a:r>
          </a:p>
          <a:p>
            <a:r>
              <a:rPr lang="hu-HU" dirty="0" smtClean="0"/>
              <a:t>National assembly (</a:t>
            </a:r>
            <a:r>
              <a:rPr lang="hu-HU" dirty="0" err="1" smtClean="0"/>
              <a:t>unicameral</a:t>
            </a:r>
            <a:r>
              <a:rPr lang="hu-HU" dirty="0" smtClean="0"/>
              <a:t>).</a:t>
            </a:r>
          </a:p>
          <a:p>
            <a:r>
              <a:rPr lang="hu-HU" dirty="0" smtClean="0"/>
              <a:t>Head of </a:t>
            </a:r>
            <a:r>
              <a:rPr lang="hu-HU" dirty="0" err="1" smtClean="0"/>
              <a:t>State</a:t>
            </a:r>
            <a:r>
              <a:rPr lang="hu-HU" dirty="0" smtClean="0"/>
              <a:t>: János Áder</a:t>
            </a:r>
          </a:p>
          <a:p>
            <a:r>
              <a:rPr lang="hu-HU" dirty="0" smtClean="0"/>
              <a:t>Head of </a:t>
            </a:r>
            <a:r>
              <a:rPr lang="hu-HU" dirty="0" err="1" smtClean="0"/>
              <a:t>Government</a:t>
            </a:r>
            <a:r>
              <a:rPr lang="hu-HU" dirty="0" smtClean="0"/>
              <a:t>: Viktor Orbán</a:t>
            </a:r>
          </a:p>
          <a:p>
            <a:endParaRPr lang="hu-HU" dirty="0"/>
          </a:p>
          <a:p>
            <a:endParaRPr lang="en-US" dirty="0" smtClean="0"/>
          </a:p>
          <a:p>
            <a:pPr lvl="1"/>
            <a:endParaRPr lang="hu-HU" sz="2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018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Sustainable economic development</a:t>
            </a:r>
          </a:p>
          <a:p>
            <a:r>
              <a:rPr lang="en-US" dirty="0" smtClean="0"/>
              <a:t>Aging population</a:t>
            </a:r>
          </a:p>
          <a:p>
            <a:pPr lvl="1"/>
            <a:r>
              <a:rPr lang="en-US" dirty="0" smtClean="0"/>
              <a:t>Economic migration to W-EU (doctors, scientists, researchers, artists, etc.)</a:t>
            </a:r>
          </a:p>
          <a:p>
            <a:pPr lvl="1"/>
            <a:r>
              <a:rPr lang="en-US" dirty="0" smtClean="0"/>
              <a:t>Brain Drain to USA still strong</a:t>
            </a:r>
          </a:p>
          <a:p>
            <a:r>
              <a:rPr lang="en-US" dirty="0" smtClean="0"/>
              <a:t>Our region is still not competitive enough </a:t>
            </a:r>
          </a:p>
          <a:p>
            <a:pPr lvl="1"/>
            <a:r>
              <a:rPr lang="en-US" dirty="0" smtClean="0"/>
              <a:t>Too export sensitive economy – Market diversification</a:t>
            </a:r>
          </a:p>
          <a:p>
            <a:pPr lvl="1"/>
            <a:r>
              <a:rPr lang="en-US" dirty="0" smtClean="0"/>
              <a:t>Too dependent on out of EU energy sources</a:t>
            </a:r>
          </a:p>
          <a:p>
            <a:pPr lvl="2"/>
            <a:r>
              <a:rPr lang="en-US" dirty="0" smtClean="0"/>
              <a:t>(No Energy Union, No single energy market YET)</a:t>
            </a:r>
          </a:p>
          <a:p>
            <a:pPr lvl="1"/>
            <a:r>
              <a:rPr lang="en-US" dirty="0" smtClean="0"/>
              <a:t>Geopolitical instability – diverging interests</a:t>
            </a:r>
          </a:p>
          <a:p>
            <a:pPr lvl="1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15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Priorities (Geo.)</a:t>
            </a:r>
            <a:endParaRPr lang="en-GB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Neighbors (i.e. Slovenia)</a:t>
            </a:r>
          </a:p>
          <a:p>
            <a:pPr lvl="1"/>
            <a:r>
              <a:rPr lang="en-US" dirty="0" smtClean="0"/>
              <a:t>Focus to achieve excellent relations (accept)</a:t>
            </a:r>
          </a:p>
          <a:p>
            <a:pPr lvl="1"/>
            <a:r>
              <a:rPr lang="en-US" dirty="0" smtClean="0"/>
              <a:t>No more “0” Sum Game – Win-Win</a:t>
            </a:r>
          </a:p>
          <a:p>
            <a:pPr lvl="1"/>
            <a:r>
              <a:rPr lang="en-US" dirty="0" smtClean="0"/>
              <a:t>SME (Core of our growing economies, 500 Km)</a:t>
            </a:r>
          </a:p>
          <a:p>
            <a:pPr lvl="1"/>
            <a:r>
              <a:rPr lang="en-US" dirty="0" smtClean="0"/>
              <a:t>Support of HU minorities abroad</a:t>
            </a:r>
          </a:p>
          <a:p>
            <a:r>
              <a:rPr lang="en-US" dirty="0" smtClean="0"/>
              <a:t>Regional policy</a:t>
            </a:r>
          </a:p>
          <a:p>
            <a:pPr lvl="1"/>
            <a:r>
              <a:rPr lang="en-US" dirty="0" smtClean="0"/>
              <a:t>Common interests and goals (CSEE) / V4, CEI</a:t>
            </a:r>
          </a:p>
          <a:p>
            <a:pPr lvl="1"/>
            <a:r>
              <a:rPr lang="en-US" dirty="0" smtClean="0"/>
              <a:t>Coordination of policies to be represented in IOs.</a:t>
            </a:r>
          </a:p>
          <a:p>
            <a:r>
              <a:rPr lang="en-US" dirty="0" smtClean="0"/>
              <a:t>Euro-Atlantic orientation</a:t>
            </a:r>
          </a:p>
          <a:p>
            <a:pPr lvl="1"/>
            <a:r>
              <a:rPr lang="en-US" dirty="0" smtClean="0"/>
              <a:t>National interests represented in EU and NATO</a:t>
            </a:r>
          </a:p>
          <a:p>
            <a:pPr lvl="2"/>
            <a:r>
              <a:rPr lang="en-US" dirty="0" smtClean="0"/>
              <a:t>Strong and united Europe (economic crisis management, prevalence of community-based method of decision making)</a:t>
            </a:r>
          </a:p>
          <a:p>
            <a:pPr lvl="2"/>
            <a:r>
              <a:rPr lang="en-US" dirty="0" smtClean="0"/>
              <a:t>Strengthening of transatlantic cooperation</a:t>
            </a:r>
          </a:p>
          <a:p>
            <a:r>
              <a:rPr lang="en-US" dirty="0" smtClean="0"/>
              <a:t>Global opening</a:t>
            </a:r>
          </a:p>
          <a:p>
            <a:pPr lvl="1"/>
            <a:r>
              <a:rPr lang="en-US" dirty="0" smtClean="0"/>
              <a:t>Reopen towards the “forgotten” part of the world</a:t>
            </a:r>
          </a:p>
          <a:p>
            <a:pPr lvl="1"/>
            <a:r>
              <a:rPr lang="en-US" dirty="0" smtClean="0"/>
              <a:t>Increased role in shaping the global agenda in order to meet better global challenges.</a:t>
            </a:r>
          </a:p>
          <a:p>
            <a:pPr lvl="2"/>
            <a:endParaRPr lang="en-US" dirty="0" smtClean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16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Priorities (Sectors)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Security policy</a:t>
            </a:r>
          </a:p>
          <a:p>
            <a:pPr lvl="1"/>
            <a:r>
              <a:rPr lang="en-US" dirty="0" smtClean="0"/>
              <a:t>International terrorism</a:t>
            </a:r>
          </a:p>
          <a:p>
            <a:pPr lvl="1"/>
            <a:r>
              <a:rPr lang="en-US" dirty="0" smtClean="0"/>
              <a:t>International cyber terrorism</a:t>
            </a:r>
          </a:p>
          <a:p>
            <a:pPr lvl="1"/>
            <a:r>
              <a:rPr lang="en-US" dirty="0" smtClean="0"/>
              <a:t>Transnational organized crime</a:t>
            </a:r>
          </a:p>
          <a:p>
            <a:pPr lvl="1"/>
            <a:r>
              <a:rPr lang="en-US" dirty="0" smtClean="0"/>
              <a:t>Illegal migration related threats</a:t>
            </a:r>
          </a:p>
          <a:p>
            <a:r>
              <a:rPr lang="en-US" dirty="0" smtClean="0"/>
              <a:t>Energy Security</a:t>
            </a:r>
          </a:p>
          <a:p>
            <a:pPr lvl="1"/>
            <a:r>
              <a:rPr lang="en-US" dirty="0" smtClean="0"/>
              <a:t>Natural gas / oil supplies for growing economies</a:t>
            </a:r>
          </a:p>
          <a:p>
            <a:pPr lvl="1"/>
            <a:r>
              <a:rPr lang="en-US" dirty="0" smtClean="0"/>
              <a:t>Renewable energy resources and technologies</a:t>
            </a:r>
          </a:p>
          <a:p>
            <a:r>
              <a:rPr lang="en-US" dirty="0" smtClean="0"/>
              <a:t>Promotion of collective rights of national minorities</a:t>
            </a:r>
          </a:p>
          <a:p>
            <a:pPr lvl="1"/>
            <a:r>
              <a:rPr lang="en-US" dirty="0" smtClean="0"/>
              <a:t>Language, culture, education, wellbeing at home</a:t>
            </a:r>
          </a:p>
          <a:p>
            <a:r>
              <a:rPr lang="en-US" dirty="0" smtClean="0"/>
              <a:t>Agriculture / food safety / sustainable development / respecting cultural diversity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17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 FP and Diplomacy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Public service</a:t>
            </a:r>
          </a:p>
          <a:p>
            <a:pPr lvl="1"/>
            <a:r>
              <a:rPr lang="en-US" dirty="0" smtClean="0"/>
              <a:t>Strengthen security in an international context</a:t>
            </a:r>
          </a:p>
          <a:p>
            <a:pPr lvl="1"/>
            <a:r>
              <a:rPr lang="en-US" dirty="0" smtClean="0"/>
              <a:t>Enhance international visibility of the community (as country and nation)</a:t>
            </a:r>
          </a:p>
          <a:p>
            <a:pPr lvl="1"/>
            <a:r>
              <a:rPr lang="en-US" dirty="0" smtClean="0"/>
              <a:t>Secure external resources for well-being</a:t>
            </a:r>
          </a:p>
          <a:p>
            <a:pPr lvl="1"/>
            <a:r>
              <a:rPr lang="en-US" dirty="0" smtClean="0"/>
              <a:t>Broaden opportunities for external education and cultural contacts</a:t>
            </a:r>
          </a:p>
          <a:p>
            <a:pPr>
              <a:buNone/>
            </a:pPr>
            <a:r>
              <a:rPr lang="en-US" dirty="0" smtClean="0"/>
              <a:t>Last but not least</a:t>
            </a:r>
          </a:p>
          <a:p>
            <a:pPr lvl="1"/>
            <a:r>
              <a:rPr lang="en-US" dirty="0" smtClean="0"/>
              <a:t>Ensuring access to consular protection for citizens</a:t>
            </a:r>
          </a:p>
          <a:p>
            <a:pPr lvl="2"/>
            <a:r>
              <a:rPr lang="en-US" dirty="0" smtClean="0"/>
              <a:t>100 missions with over 1800 foreign service officers</a:t>
            </a:r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Culture</a:t>
            </a:r>
            <a:r>
              <a:rPr lang="hu-HU" dirty="0" smtClean="0"/>
              <a:t> of Hungary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Music: </a:t>
            </a:r>
            <a:r>
              <a:rPr lang="en-GB" dirty="0" err="1" smtClean="0"/>
              <a:t>Ferenc</a:t>
            </a:r>
            <a:r>
              <a:rPr lang="en-GB" dirty="0" smtClean="0"/>
              <a:t> Lis</a:t>
            </a:r>
            <a:r>
              <a:rPr lang="hu-HU" dirty="0" smtClean="0"/>
              <a:t>z</a:t>
            </a:r>
            <a:r>
              <a:rPr lang="en-GB" dirty="0" smtClean="0"/>
              <a:t>t, Béla </a:t>
            </a:r>
            <a:r>
              <a:rPr lang="en-GB" dirty="0" err="1" smtClean="0"/>
              <a:t>Bartók</a:t>
            </a:r>
            <a:r>
              <a:rPr lang="en-GB" dirty="0" smtClean="0"/>
              <a:t>, Zoltán </a:t>
            </a:r>
            <a:r>
              <a:rPr lang="en-GB" dirty="0" err="1" smtClean="0"/>
              <a:t>Kodály</a:t>
            </a:r>
            <a:endParaRPr lang="en-GB" dirty="0" smtClean="0"/>
          </a:p>
          <a:p>
            <a:r>
              <a:rPr lang="en-GB" dirty="0" smtClean="0"/>
              <a:t>Sciences: Nobel laureates Albert </a:t>
            </a:r>
            <a:r>
              <a:rPr lang="en-GB" dirty="0" err="1" smtClean="0"/>
              <a:t>Szent-Györgyi</a:t>
            </a:r>
            <a:r>
              <a:rPr lang="en-GB" dirty="0" smtClean="0"/>
              <a:t> (C-vitamin). </a:t>
            </a:r>
          </a:p>
          <a:p>
            <a:r>
              <a:rPr lang="en-GB" dirty="0" smtClean="0"/>
              <a:t>Sport: Summer </a:t>
            </a:r>
            <a:r>
              <a:rPr lang="en-GB" dirty="0" err="1" smtClean="0"/>
              <a:t>olympics</a:t>
            </a:r>
            <a:r>
              <a:rPr lang="en-GB" dirty="0" smtClean="0"/>
              <a:t> success, main sports:  Football, handball, water polo, fencing, handball. </a:t>
            </a:r>
          </a:p>
          <a:p>
            <a:r>
              <a:rPr lang="en-GB" dirty="0" smtClean="0"/>
              <a:t>Spa culture</a:t>
            </a:r>
          </a:p>
          <a:p>
            <a:pPr marL="457200" lvl="1" indent="0">
              <a:buNone/>
            </a:pPr>
            <a:endParaRPr lang="hu-HU" sz="2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215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85950" lvl="3" indent="-514350">
              <a:spcBef>
                <a:spcPts val="0"/>
              </a:spcBef>
              <a:buAutoNum type="romanUcPeriod"/>
            </a:pPr>
            <a:r>
              <a:rPr lang="en-GB" sz="3600" dirty="0" smtClean="0"/>
              <a:t>Geopolitical position of the country </a:t>
            </a:r>
          </a:p>
          <a:p>
            <a:pPr marL="1885950" lvl="3" indent="-514350">
              <a:spcBef>
                <a:spcPts val="0"/>
              </a:spcBef>
              <a:buAutoNum type="romanUcPeriod"/>
            </a:pPr>
            <a:r>
              <a:rPr lang="en-GB" sz="3600" dirty="0" smtClean="0"/>
              <a:t>History of Hungary</a:t>
            </a:r>
          </a:p>
          <a:p>
            <a:pPr marL="1885950" lvl="3" indent="-514350">
              <a:spcBef>
                <a:spcPts val="0"/>
              </a:spcBef>
              <a:buAutoNum type="romanUcPeriod"/>
            </a:pPr>
            <a:r>
              <a:rPr lang="en-GB" sz="3600" dirty="0" smtClean="0"/>
              <a:t>Culture of Hungary</a:t>
            </a:r>
          </a:p>
          <a:p>
            <a:pPr marL="1885950" lvl="3" indent="-514350">
              <a:spcBef>
                <a:spcPts val="0"/>
              </a:spcBef>
              <a:buAutoNum type="romanUcPeriod"/>
            </a:pPr>
            <a:r>
              <a:rPr lang="en-GB" sz="3600" dirty="0" smtClean="0"/>
              <a:t>Practical advices for the travel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 lvl="4">
              <a:spcBef>
                <a:spcPts val="0"/>
              </a:spcBef>
              <a:buNone/>
            </a:pPr>
            <a:r>
              <a:rPr lang="en-US" dirty="0" smtClean="0"/>
              <a:t>	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Visit of Hungary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Places</a:t>
            </a:r>
            <a:r>
              <a:rPr lang="hu-HU" dirty="0" smtClean="0"/>
              <a:t>: Budapest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hu-HU" sz="2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722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Visit of Hungary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err="1" smtClean="0"/>
              <a:t>Places</a:t>
            </a:r>
            <a:r>
              <a:rPr lang="hu-HU" dirty="0" smtClean="0"/>
              <a:t>: Puszta, Lake Balaton, </a:t>
            </a:r>
            <a:r>
              <a:rPr lang="hu-HU" dirty="0" err="1" smtClean="0"/>
              <a:t>other</a:t>
            </a:r>
            <a:r>
              <a:rPr lang="hu-HU" dirty="0" smtClean="0"/>
              <a:t> </a:t>
            </a:r>
            <a:r>
              <a:rPr lang="hu-HU" dirty="0" err="1" smtClean="0"/>
              <a:t>cities</a:t>
            </a: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err="1" smtClean="0"/>
              <a:t>Castles</a:t>
            </a:r>
            <a:r>
              <a:rPr lang="hu-HU" dirty="0" smtClean="0"/>
              <a:t>:</a:t>
            </a:r>
          </a:p>
          <a:p>
            <a:pPr marL="0" indent="0">
              <a:buNone/>
            </a:pPr>
            <a:r>
              <a:rPr lang="hu-HU" dirty="0">
                <a:hlinkClick r:id="rId2"/>
              </a:rPr>
              <a:t>http://</a:t>
            </a:r>
            <a:r>
              <a:rPr lang="hu-HU" dirty="0" smtClean="0">
                <a:hlinkClick r:id="rId2"/>
              </a:rPr>
              <a:t>hu.wikipedia.org/wiki/Magyarorsz%C3%A1gi_v%C3%A1rak_list%C3%A1ja</a:t>
            </a:r>
            <a:endParaRPr lang="hu-HU" dirty="0" smtClean="0"/>
          </a:p>
          <a:p>
            <a:pPr marL="0" indent="0">
              <a:buNone/>
            </a:pPr>
            <a:r>
              <a:rPr lang="hu-HU" dirty="0">
                <a:hlinkClick r:id="rId3"/>
              </a:rPr>
              <a:t>http://</a:t>
            </a:r>
            <a:r>
              <a:rPr lang="hu-HU" dirty="0" smtClean="0">
                <a:hlinkClick r:id="rId3"/>
              </a:rPr>
              <a:t>visit-hungary.com/things-to-do/top-15-castles</a:t>
            </a:r>
            <a:r>
              <a:rPr lang="hu-HU" dirty="0" smtClean="0"/>
              <a:t>  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hu-HU" sz="2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067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Visit of Hungary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Coin</a:t>
            </a:r>
            <a:r>
              <a:rPr lang="hu-HU" dirty="0" smtClean="0"/>
              <a:t> of Hungary: Forint ( 1 €=300 HUF)</a:t>
            </a:r>
          </a:p>
          <a:p>
            <a:r>
              <a:rPr lang="hu-HU" dirty="0" smtClean="0"/>
              <a:t>Must </a:t>
            </a:r>
            <a:r>
              <a:rPr lang="hu-HU" dirty="0" err="1" smtClean="0"/>
              <a:t>taste</a:t>
            </a:r>
            <a:r>
              <a:rPr lang="hu-HU" dirty="0" smtClean="0"/>
              <a:t>: </a:t>
            </a:r>
            <a:r>
              <a:rPr lang="hu-HU" dirty="0" err="1" smtClean="0"/>
              <a:t>Wine</a:t>
            </a:r>
            <a:r>
              <a:rPr lang="hu-HU" dirty="0"/>
              <a:t> </a:t>
            </a:r>
            <a:r>
              <a:rPr lang="hu-HU" dirty="0" smtClean="0"/>
              <a:t>(Tokaj, Eger, Szekszárd, Balaton), Gulyás leves (</a:t>
            </a:r>
            <a:r>
              <a:rPr lang="hu-HU" dirty="0" err="1" smtClean="0"/>
              <a:t>Goulash</a:t>
            </a:r>
            <a:r>
              <a:rPr lang="hu-HU" dirty="0" smtClean="0"/>
              <a:t> </a:t>
            </a:r>
            <a:r>
              <a:rPr lang="hu-HU" dirty="0" err="1" smtClean="0"/>
              <a:t>soup</a:t>
            </a:r>
            <a:r>
              <a:rPr lang="hu-HU" dirty="0" smtClean="0"/>
              <a:t>), Somlói</a:t>
            </a:r>
          </a:p>
          <a:p>
            <a:pPr marL="0" indent="0">
              <a:buNone/>
            </a:pPr>
            <a:r>
              <a:rPr lang="hu-HU" dirty="0">
                <a:hlinkClick r:id="rId2"/>
              </a:rPr>
              <a:t>http://</a:t>
            </a:r>
            <a:r>
              <a:rPr lang="hu-HU" dirty="0" smtClean="0">
                <a:hlinkClick r:id="rId2"/>
              </a:rPr>
              <a:t>en.wikipedia.org/wiki/Hungarian_cuisine</a:t>
            </a:r>
            <a:r>
              <a:rPr lang="hu-HU" dirty="0" smtClean="0"/>
              <a:t> 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hu-HU" sz="26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3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800" dirty="0" smtClean="0"/>
              <a:t>Thank you for your attention</a:t>
            </a:r>
            <a:r>
              <a:rPr lang="hu-HU" sz="4800" smtClean="0"/>
              <a:t>!</a:t>
            </a:r>
            <a:endParaRPr lang="en-US" sz="4800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8800" b="1" dirty="0" smtClean="0"/>
              <a:t>Q</a:t>
            </a:r>
            <a:r>
              <a:rPr lang="hu-HU" sz="8800" b="1" dirty="0" smtClean="0"/>
              <a:t>&amp;A</a:t>
            </a:r>
            <a:endParaRPr lang="hu-HU" sz="8800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23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Geopolitical</a:t>
            </a:r>
            <a:r>
              <a:rPr lang="hu-HU" dirty="0" smtClean="0"/>
              <a:t> </a:t>
            </a:r>
            <a:r>
              <a:rPr lang="hu-HU" dirty="0" err="1" smtClean="0"/>
              <a:t>position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en-US" sz="2400" dirty="0" smtClean="0"/>
              <a:t>Area: 93.030 km</a:t>
            </a:r>
            <a:r>
              <a:rPr lang="en-US" sz="2400" baseline="30000" dirty="0" smtClean="0"/>
              <a:t>2</a:t>
            </a:r>
          </a:p>
          <a:p>
            <a:pPr algn="r">
              <a:buNone/>
            </a:pPr>
            <a:r>
              <a:rPr lang="en-US" sz="2400" dirty="0"/>
              <a:t>Population: </a:t>
            </a:r>
            <a:r>
              <a:rPr lang="en-US" sz="2400" dirty="0" smtClean="0"/>
              <a:t>9,9 m (2014 e.)</a:t>
            </a:r>
          </a:p>
          <a:p>
            <a:pPr algn="r">
              <a:buNone/>
            </a:pPr>
            <a:r>
              <a:rPr lang="en-US" sz="2400" dirty="0" smtClean="0"/>
              <a:t>Additional 4,5 m outside</a:t>
            </a:r>
          </a:p>
          <a:p>
            <a:pPr algn="r">
              <a:buNone/>
            </a:pPr>
            <a:r>
              <a:rPr lang="en-US" sz="2400" dirty="0"/>
              <a:t>Central and Eastern Europe</a:t>
            </a:r>
          </a:p>
          <a:p>
            <a:pPr algn="r">
              <a:buNone/>
            </a:pPr>
            <a:r>
              <a:rPr lang="en-US" sz="2400" dirty="0"/>
              <a:t>7 neighbors</a:t>
            </a:r>
          </a:p>
          <a:p>
            <a:pPr algn="r">
              <a:buNone/>
            </a:pPr>
            <a:r>
              <a:rPr lang="hu-HU" sz="2400" dirty="0" err="1" smtClean="0"/>
              <a:t>Climate</a:t>
            </a:r>
            <a:r>
              <a:rPr lang="hu-HU" sz="2400" dirty="0" smtClean="0"/>
              <a:t>: </a:t>
            </a:r>
            <a:r>
              <a:rPr lang="hu-HU" sz="2400" dirty="0" err="1" smtClean="0"/>
              <a:t>continental</a:t>
            </a:r>
            <a:endParaRPr lang="en-US" sz="2400" dirty="0" smtClean="0"/>
          </a:p>
          <a:p>
            <a:pPr algn="r">
              <a:buNone/>
            </a:pPr>
            <a:r>
              <a:rPr lang="en-US" sz="2300" dirty="0" smtClean="0"/>
              <a:t>Budapest: </a:t>
            </a:r>
            <a:r>
              <a:rPr lang="hu-HU" sz="2300" dirty="0" smtClean="0"/>
              <a:t>1.8</a:t>
            </a:r>
            <a:r>
              <a:rPr lang="en-US" sz="2300" dirty="0" smtClean="0"/>
              <a:t> </a:t>
            </a:r>
            <a:r>
              <a:rPr lang="hu-HU" sz="2300" dirty="0" smtClean="0"/>
              <a:t>m </a:t>
            </a:r>
            <a:endParaRPr lang="en-US" sz="2300" dirty="0" smtClean="0"/>
          </a:p>
          <a:p>
            <a:pPr algn="r">
              <a:buNone/>
            </a:pPr>
            <a:r>
              <a:rPr lang="en-US" sz="2300" dirty="0"/>
              <a:t>	</a:t>
            </a:r>
            <a:r>
              <a:rPr lang="en-US" sz="2300" dirty="0" smtClean="0"/>
              <a:t>No sea, no high mountains</a:t>
            </a:r>
          </a:p>
          <a:p>
            <a:pPr algn="r">
              <a:buNone/>
            </a:pPr>
            <a:r>
              <a:rPr lang="en-US" sz="2300" dirty="0" smtClean="0"/>
              <a:t>(highest peak: 1014 m </a:t>
            </a:r>
            <a:r>
              <a:rPr lang="en-US" sz="2300" dirty="0" err="1" smtClean="0"/>
              <a:t>asl</a:t>
            </a:r>
            <a:r>
              <a:rPr lang="en-US" sz="2300" dirty="0" smtClean="0"/>
              <a:t>)</a:t>
            </a:r>
            <a:endParaRPr lang="hu-HU" sz="2300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Economy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800" dirty="0" smtClean="0"/>
              <a:t>2014. IV.Q. GDP growth 3,4% (EU average: 1,3%)</a:t>
            </a:r>
          </a:p>
          <a:p>
            <a:r>
              <a:rPr lang="en-US" sz="2800" dirty="0" smtClean="0"/>
              <a:t>2014. III.Q. Export growth 7,9% / Import by 11%</a:t>
            </a:r>
          </a:p>
          <a:p>
            <a:pPr lvl="1"/>
            <a:r>
              <a:rPr lang="en-US" sz="2400" dirty="0" smtClean="0"/>
              <a:t>2014 SUM Ex: 84,5 billion EUR / </a:t>
            </a:r>
            <a:r>
              <a:rPr lang="en-US" sz="2400" dirty="0" err="1" smtClean="0"/>
              <a:t>Im</a:t>
            </a:r>
            <a:r>
              <a:rPr lang="en-US" sz="2400" dirty="0" smtClean="0"/>
              <a:t>: 78,0 billion EUR (6,5 billion EUR </a:t>
            </a:r>
            <a:r>
              <a:rPr lang="en-US" sz="2400" b="1" dirty="0" smtClean="0"/>
              <a:t>surplus</a:t>
            </a:r>
            <a:r>
              <a:rPr lang="en-US" sz="2400" dirty="0" smtClean="0"/>
              <a:t>)</a:t>
            </a:r>
          </a:p>
          <a:p>
            <a:r>
              <a:rPr lang="en-US" sz="2800" dirty="0" smtClean="0"/>
              <a:t>Volume of industrial production in 2014 7,6% higher than in 2013</a:t>
            </a:r>
          </a:p>
          <a:p>
            <a:pPr lvl="1"/>
            <a:r>
              <a:rPr lang="en-US" sz="2400" dirty="0" smtClean="0"/>
              <a:t>Car industry</a:t>
            </a:r>
          </a:p>
          <a:p>
            <a:pPr lvl="1"/>
            <a:r>
              <a:rPr lang="en-US" sz="2400" dirty="0" smtClean="0"/>
              <a:t>Alimentary</a:t>
            </a:r>
          </a:p>
          <a:p>
            <a:pPr lvl="1"/>
            <a:r>
              <a:rPr lang="en-US" sz="2400" dirty="0" smtClean="0"/>
              <a:t>Beverage</a:t>
            </a:r>
          </a:p>
          <a:p>
            <a:pPr lvl="1"/>
            <a:r>
              <a:rPr lang="en-US" sz="2400" dirty="0" smtClean="0"/>
              <a:t>Tobacco</a:t>
            </a:r>
          </a:p>
          <a:p>
            <a:r>
              <a:rPr lang="en-US" dirty="0" smtClean="0"/>
              <a:t>Growing investments in private sector 11,8% (2014. IIIQ)</a:t>
            </a:r>
          </a:p>
          <a:p>
            <a:r>
              <a:rPr lang="en-US" dirty="0" smtClean="0"/>
              <a:t>Construction industry lower 2,2% (2014. </a:t>
            </a:r>
            <a:r>
              <a:rPr lang="en-US" dirty="0" err="1" smtClean="0"/>
              <a:t>dec</a:t>
            </a:r>
            <a:r>
              <a:rPr lang="en-US" dirty="0" smtClean="0"/>
              <a:t>.)</a:t>
            </a:r>
          </a:p>
          <a:p>
            <a:r>
              <a:rPr lang="en-US" dirty="0" smtClean="0"/>
              <a:t>Unemployment rate 7,7% (2014 Y.)</a:t>
            </a:r>
          </a:p>
          <a:p>
            <a:pPr lvl="1"/>
            <a:r>
              <a:rPr lang="en-US" dirty="0" smtClean="0"/>
              <a:t>Average wages (850 EUR)</a:t>
            </a:r>
          </a:p>
          <a:p>
            <a:r>
              <a:rPr lang="en-US" dirty="0" smtClean="0"/>
              <a:t>Public Debt (end of 2014): GDP 77,3%</a:t>
            </a:r>
          </a:p>
          <a:p>
            <a:r>
              <a:rPr lang="en-US" dirty="0" smtClean="0"/>
              <a:t>Government (spending) financing needs (in 2014): GDP 2,2%</a:t>
            </a:r>
            <a:endParaRPr lang="hu-HU" dirty="0"/>
          </a:p>
          <a:p>
            <a:r>
              <a:rPr lang="en-US" dirty="0" smtClean="0"/>
              <a:t>GDP/C</a:t>
            </a:r>
            <a:r>
              <a:rPr lang="en-US" dirty="0"/>
              <a:t>. (PPP): 21.239 </a:t>
            </a:r>
            <a:r>
              <a:rPr lang="en-US" dirty="0" smtClean="0"/>
              <a:t>USD</a:t>
            </a:r>
            <a:endParaRPr lang="hu-HU" dirty="0" smtClean="0"/>
          </a:p>
          <a:p>
            <a:r>
              <a:rPr lang="en-US" dirty="0" smtClean="0"/>
              <a:t>GDP/C </a:t>
            </a:r>
            <a:r>
              <a:rPr lang="en-US" dirty="0"/>
              <a:t>(nom.): 14.703 </a:t>
            </a:r>
            <a:r>
              <a:rPr lang="en-US" dirty="0" smtClean="0"/>
              <a:t>USD(IMF)</a:t>
            </a:r>
            <a:endParaRPr lang="hu-HU" dirty="0" smtClean="0"/>
          </a:p>
          <a:p>
            <a:r>
              <a:rPr lang="en-US" dirty="0" smtClean="0"/>
              <a:t>GDP</a:t>
            </a:r>
            <a:r>
              <a:rPr lang="en-US" dirty="0"/>
              <a:t>:</a:t>
            </a:r>
            <a:r>
              <a:rPr lang="hu-HU" dirty="0"/>
              <a:t>€ 96.968 </a:t>
            </a:r>
            <a:r>
              <a:rPr lang="en-GB" dirty="0"/>
              <a:t>billion</a:t>
            </a:r>
            <a:r>
              <a:rPr lang="hu-HU" dirty="0"/>
              <a:t> (2012</a:t>
            </a:r>
            <a:r>
              <a:rPr lang="en-US" dirty="0"/>
              <a:t>/EU</a:t>
            </a:r>
            <a:r>
              <a:rPr lang="hu-HU" dirty="0"/>
              <a:t>)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hu-HU" sz="28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163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resources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Not much</a:t>
            </a:r>
          </a:p>
          <a:p>
            <a:pPr lvl="1"/>
            <a:r>
              <a:rPr lang="en-GB" dirty="0" smtClean="0"/>
              <a:t>bauxite, coal, natural gas, arable land</a:t>
            </a:r>
          </a:p>
          <a:p>
            <a:pPr lvl="1"/>
            <a:r>
              <a:rPr lang="en-GB" dirty="0" smtClean="0"/>
              <a:t>fertile soils</a:t>
            </a:r>
          </a:p>
          <a:p>
            <a:pPr lvl="2"/>
            <a:r>
              <a:rPr lang="en-GB" b="0" dirty="0" smtClean="0"/>
              <a:t>47.24% of total land </a:t>
            </a:r>
          </a:p>
          <a:p>
            <a:pPr lvl="2"/>
            <a:r>
              <a:rPr lang="en-GB" dirty="0" smtClean="0"/>
              <a:t>(GMO free land / protected since 2006 and by constitution XX. Art.)</a:t>
            </a:r>
          </a:p>
          <a:p>
            <a:pPr lvl="1"/>
            <a:r>
              <a:rPr lang="en-GB" dirty="0" smtClean="0"/>
              <a:t>Rivers: Danube and Tisza (international waterways)</a:t>
            </a:r>
            <a:endParaRPr lang="hu-HU" dirty="0" smtClean="0"/>
          </a:p>
          <a:p>
            <a:pPr lvl="2"/>
            <a:r>
              <a:rPr lang="en-GB" dirty="0"/>
              <a:t>Danube river from Germany to Black Sea EU’s longest 2860 km</a:t>
            </a:r>
          </a:p>
          <a:p>
            <a:pPr lvl="2"/>
            <a:r>
              <a:rPr lang="en-GB" dirty="0"/>
              <a:t>Tisza river from the Ukraine to Black Sea: 965 km</a:t>
            </a:r>
            <a:endParaRPr lang="hu-HU" dirty="0"/>
          </a:p>
          <a:p>
            <a:pPr lvl="1"/>
            <a:r>
              <a:rPr lang="hu-HU" dirty="0" smtClean="0"/>
              <a:t>Lake Balaton</a:t>
            </a:r>
          </a:p>
          <a:p>
            <a:pPr lvl="1"/>
            <a:r>
              <a:rPr lang="hu-HU" dirty="0" err="1" smtClean="0"/>
              <a:t>Thermal</a:t>
            </a:r>
            <a:r>
              <a:rPr lang="hu-HU" dirty="0" smtClean="0"/>
              <a:t> </a:t>
            </a:r>
            <a:r>
              <a:rPr lang="hu-HU" dirty="0" err="1" smtClean="0"/>
              <a:t>water</a:t>
            </a:r>
            <a:endParaRPr lang="en-GB" dirty="0" smtClean="0"/>
          </a:p>
          <a:p>
            <a:pPr marL="914400" lvl="2" indent="0">
              <a:buNone/>
            </a:pPr>
            <a:endParaRPr lang="en-GB" dirty="0" smtClean="0"/>
          </a:p>
          <a:p>
            <a:pPr lvl="2"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GB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Natural resources</a:t>
            </a:r>
            <a:br>
              <a:rPr lang="en-US" dirty="0" smtClean="0"/>
            </a:br>
            <a:r>
              <a:rPr lang="en-US" dirty="0" smtClean="0"/>
              <a:t>in need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primary energy demand in 2010  is based on:</a:t>
            </a:r>
            <a:endParaRPr lang="en-US" dirty="0"/>
          </a:p>
          <a:p>
            <a:pPr lvl="1"/>
            <a:r>
              <a:rPr lang="en-US" sz="3200" dirty="0"/>
              <a:t>Gas: 40.6%</a:t>
            </a:r>
          </a:p>
          <a:p>
            <a:pPr lvl="1"/>
            <a:r>
              <a:rPr lang="en-US" sz="3200" dirty="0"/>
              <a:t>Oil: 32.1%</a:t>
            </a:r>
          </a:p>
          <a:p>
            <a:pPr lvl="1"/>
            <a:r>
              <a:rPr lang="en-US" sz="3200" dirty="0"/>
              <a:t>Nuclear: 15.2%</a:t>
            </a:r>
          </a:p>
          <a:p>
            <a:pPr lvl="1"/>
            <a:r>
              <a:rPr lang="en-US" sz="3200" dirty="0"/>
              <a:t>Coal: 10.5%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sz="3200" dirty="0"/>
              <a:t>53% of overall energy from abroad</a:t>
            </a:r>
          </a:p>
          <a:p>
            <a:pPr lvl="1"/>
            <a:r>
              <a:rPr lang="en-US" sz="3200" dirty="0"/>
              <a:t>78% of natural gas imported</a:t>
            </a:r>
          </a:p>
          <a:p>
            <a:pPr lvl="2"/>
            <a:r>
              <a:rPr lang="en-US" sz="3200" dirty="0"/>
              <a:t>Out of this 80% from Russia through the Ukraine</a:t>
            </a:r>
          </a:p>
          <a:p>
            <a:pPr lvl="1"/>
            <a:r>
              <a:rPr lang="en-US" sz="3200" dirty="0"/>
              <a:t>82% of crude oil from Russia through the Ukraine</a:t>
            </a:r>
          </a:p>
          <a:p>
            <a:pPr lvl="1"/>
            <a:r>
              <a:rPr lang="en-US" sz="3200" dirty="0"/>
              <a:t>Nuclear </a:t>
            </a:r>
            <a:r>
              <a:rPr lang="en-US" sz="3200" dirty="0" smtClean="0"/>
              <a:t>energy: </a:t>
            </a:r>
            <a:r>
              <a:rPr lang="en-US" sz="3200" dirty="0" err="1" smtClean="0"/>
              <a:t>Paks</a:t>
            </a:r>
            <a:r>
              <a:rPr lang="en-US" sz="3200" dirty="0" smtClean="0"/>
              <a:t> 1982 CCCP (40% of overall electricity) 4R (2034) + 2 </a:t>
            </a:r>
            <a:endParaRPr lang="hu-HU" sz="32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Geopolitical location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Landlocked</a:t>
            </a:r>
          </a:p>
          <a:p>
            <a:r>
              <a:rPr lang="en-US" dirty="0" smtClean="0"/>
              <a:t>Strategic location in terms of land rout</a:t>
            </a:r>
            <a:r>
              <a:rPr lang="hu-HU" dirty="0" smtClean="0"/>
              <a:t>e</a:t>
            </a:r>
            <a:r>
              <a:rPr lang="en-US" dirty="0" smtClean="0"/>
              <a:t>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Geopolitics 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Many IO’s (OECD, OSCE, </a:t>
            </a:r>
            <a:r>
              <a:rPr lang="en-US" sz="3100" dirty="0" err="1" smtClean="0"/>
              <a:t>UNsys</a:t>
            </a:r>
            <a:r>
              <a:rPr lang="en-US" sz="3100" dirty="0" smtClean="0"/>
              <a:t>, </a:t>
            </a:r>
            <a:r>
              <a:rPr lang="en-US" sz="3100" dirty="0" err="1" smtClean="0"/>
              <a:t>CoE</a:t>
            </a:r>
            <a:r>
              <a:rPr lang="en-US" sz="3100" dirty="0" smtClean="0"/>
              <a:t>, etc.)</a:t>
            </a:r>
          </a:p>
          <a:p>
            <a:pPr lvl="1"/>
            <a:r>
              <a:rPr lang="en-US" dirty="0" smtClean="0"/>
              <a:t>NATO (1999)</a:t>
            </a:r>
          </a:p>
          <a:p>
            <a:pPr lvl="1"/>
            <a:r>
              <a:rPr lang="en-US" dirty="0" smtClean="0"/>
              <a:t>EU (2004)</a:t>
            </a:r>
          </a:p>
          <a:p>
            <a:r>
              <a:rPr lang="en-US" dirty="0" smtClean="0"/>
              <a:t>Regional initiatives:</a:t>
            </a:r>
          </a:p>
          <a:p>
            <a:pPr lvl="1"/>
            <a:r>
              <a:rPr lang="en-US" dirty="0" err="1" smtClean="0"/>
              <a:t>Visegrad</a:t>
            </a:r>
            <a:r>
              <a:rPr lang="en-US" dirty="0" smtClean="0"/>
              <a:t> Group (V4) since 1991</a:t>
            </a:r>
          </a:p>
          <a:p>
            <a:pPr lvl="3"/>
            <a:r>
              <a:rPr lang="en-US" dirty="0" smtClean="0"/>
              <a:t>V4+ (An honest desire to intensify mutual cooperation and friendship among the four Central European states)</a:t>
            </a:r>
          </a:p>
          <a:p>
            <a:pPr lvl="3"/>
            <a:r>
              <a:rPr lang="en-US" dirty="0" smtClean="0"/>
              <a:t>CEI since 1989 (18 MS) </a:t>
            </a:r>
            <a:endParaRPr lang="hu-HU" dirty="0" smtClean="0"/>
          </a:p>
          <a:p>
            <a:pPr lvl="3"/>
            <a:endParaRPr lang="hu-HU" dirty="0"/>
          </a:p>
          <a:p>
            <a:pPr lvl="3"/>
            <a:endParaRPr lang="hu-HU" dirty="0" smtClean="0"/>
          </a:p>
          <a:p>
            <a:pPr lvl="3"/>
            <a:endParaRPr lang="hu-HU" dirty="0"/>
          </a:p>
          <a:p>
            <a:pPr lvl="3"/>
            <a:endParaRPr lang="hu-HU" dirty="0" smtClean="0"/>
          </a:p>
          <a:p>
            <a:pPr marL="1371600" lvl="3" indent="0">
              <a:buNone/>
            </a:pPr>
            <a:endParaRPr lang="en-US" dirty="0" smtClean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History</a:t>
            </a:r>
            <a:r>
              <a:rPr lang="hu-HU" dirty="0" smtClean="0"/>
              <a:t> of Hungary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hu-HU" dirty="0" smtClean="0"/>
              <a:t>896: </a:t>
            </a:r>
            <a:r>
              <a:rPr lang="en-GB" dirty="0" err="1" smtClean="0"/>
              <a:t>Honfoglalás</a:t>
            </a:r>
            <a:r>
              <a:rPr lang="en-GB" dirty="0" smtClean="0"/>
              <a:t>  </a:t>
            </a:r>
          </a:p>
          <a:p>
            <a:pPr lvl="1"/>
            <a:r>
              <a:rPr lang="en-GB" dirty="0" smtClean="0"/>
              <a:t>1000: Foundation of the state by the King Stephen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 1241-42: Invasion of the Tatars/Mongols</a:t>
            </a:r>
          </a:p>
          <a:p>
            <a:pPr marL="457200" lvl="1" indent="0">
              <a:buNone/>
            </a:pPr>
            <a:endParaRPr lang="hu-HU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hu-HU" dirty="0" smtClean="0"/>
          </a:p>
          <a:p>
            <a:pPr lvl="1"/>
            <a:endParaRPr lang="hu-HU" dirty="0" smtClean="0"/>
          </a:p>
          <a:p>
            <a:pPr lvl="1"/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D9E-433B-4C51-89C5-C0D579D94E18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928</Words>
  <Application>Microsoft Office PowerPoint</Application>
  <PresentationFormat>Diaprojekcija na zaslonu (4:3)</PresentationFormat>
  <Paragraphs>233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4" baseType="lpstr">
      <vt:lpstr>Office-téma</vt:lpstr>
      <vt:lpstr>General Presentation of Hungary</vt:lpstr>
      <vt:lpstr>Structure</vt:lpstr>
      <vt:lpstr>Geopolitical position</vt:lpstr>
      <vt:lpstr>Economy</vt:lpstr>
      <vt:lpstr>Natural resources</vt:lpstr>
      <vt:lpstr>Natural resources in need</vt:lpstr>
      <vt:lpstr>Geopolitical location</vt:lpstr>
      <vt:lpstr>Geopolitics II.</vt:lpstr>
      <vt:lpstr>History of Hungary</vt:lpstr>
      <vt:lpstr>History of Hungary II</vt:lpstr>
      <vt:lpstr>History of Hungary III </vt:lpstr>
      <vt:lpstr>History of Hungary IV </vt:lpstr>
      <vt:lpstr>History of Hungary V </vt:lpstr>
      <vt:lpstr>Government and Politics</vt:lpstr>
      <vt:lpstr>Challenges</vt:lpstr>
      <vt:lpstr>Priorities (Geo.)</vt:lpstr>
      <vt:lpstr>Priorities (Sectors)</vt:lpstr>
      <vt:lpstr>HU FP and Diplomacy </vt:lpstr>
      <vt:lpstr>Culture of Hungary</vt:lpstr>
      <vt:lpstr>Visit of Hungary</vt:lpstr>
      <vt:lpstr>Visit of Hungary</vt:lpstr>
      <vt:lpstr>Visit of Hungary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policy environment of Hungary</dc:title>
  <dc:creator>user</dc:creator>
  <cp:lastModifiedBy>Uporabnik</cp:lastModifiedBy>
  <cp:revision>85</cp:revision>
  <dcterms:created xsi:type="dcterms:W3CDTF">2015-03-09T22:14:49Z</dcterms:created>
  <dcterms:modified xsi:type="dcterms:W3CDTF">2015-04-13T10:59:20Z</dcterms:modified>
</cp:coreProperties>
</file>