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7" r:id="rId2"/>
    <p:sldId id="300" r:id="rId3"/>
    <p:sldId id="301" r:id="rId4"/>
    <p:sldId id="261" r:id="rId5"/>
    <p:sldId id="282" r:id="rId6"/>
    <p:sldId id="298" r:id="rId7"/>
    <p:sldId id="299" r:id="rId8"/>
    <p:sldId id="286" r:id="rId9"/>
    <p:sldId id="265" r:id="rId10"/>
  </p:sldIdLst>
  <p:sldSz cx="24387175" cy="13716000"/>
  <p:notesSz cx="6797675" cy="9926638"/>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C21B20CD-0B9A-49D8-A941-0ECDB2C9346E}">
          <p14:sldIdLst>
            <p14:sldId id="257"/>
            <p14:sldId id="300"/>
            <p14:sldId id="301"/>
            <p14:sldId id="261"/>
            <p14:sldId id="282"/>
            <p14:sldId id="298"/>
            <p14:sldId id="299"/>
            <p14:sldId id="286"/>
            <p14:sldId id="265"/>
          </p14:sldIdLst>
        </p14:section>
      </p14:sectionLst>
    </p:ex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o Šalamon" initials="MŠ" lastIdx="1" clrIdx="0">
    <p:extLst>
      <p:ext uri="{19B8F6BF-5375-455C-9EA6-DF929625EA0E}">
        <p15:presenceInfo xmlns:p15="http://schemas.microsoft.com/office/powerpoint/2012/main" userId="S-1-12-1-2183632219-1322024436-397545883-28451847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1B24"/>
    <a:srgbClr val="F0464D"/>
    <a:srgbClr val="7A7989"/>
    <a:srgbClr val="FF0000"/>
    <a:srgbClr val="3E58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3"/>
    <p:restoredTop sz="94645"/>
  </p:normalViewPr>
  <p:slideViewPr>
    <p:cSldViewPr snapToGrid="0" snapToObjects="1" showGuides="1">
      <p:cViewPr varScale="1">
        <p:scale>
          <a:sx n="37" d="100"/>
          <a:sy n="37" d="100"/>
        </p:scale>
        <p:origin x="594" y="84"/>
      </p:cViewPr>
      <p:guideLst>
        <p:guide orient="horz" pos="4320"/>
        <p:guide pos="76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4A7B2-9D97-4415-9E38-A50FD83EA581}"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sl-SI"/>
        </a:p>
      </dgm:t>
    </dgm:pt>
    <dgm:pt modelId="{15A3C225-FD86-480F-ABB8-2DD2D8F7ECC6}" type="pres">
      <dgm:prSet presAssocID="{4A94A7B2-9D97-4415-9E38-A50FD83EA581}" presName="outerComposite" presStyleCnt="0">
        <dgm:presLayoutVars>
          <dgm:chMax val="5"/>
          <dgm:dir/>
          <dgm:resizeHandles val="exact"/>
        </dgm:presLayoutVars>
      </dgm:prSet>
      <dgm:spPr/>
      <dgm:t>
        <a:bodyPr/>
        <a:lstStyle/>
        <a:p>
          <a:endParaRPr lang="sl-SI"/>
        </a:p>
      </dgm:t>
    </dgm:pt>
    <dgm:pt modelId="{F9F6052C-B4FD-4A38-98A1-910B2EC4626C}" type="pres">
      <dgm:prSet presAssocID="{4A94A7B2-9D97-4415-9E38-A50FD83EA581}" presName="dummyMaxCanvas" presStyleCnt="0">
        <dgm:presLayoutVars/>
      </dgm:prSet>
      <dgm:spPr/>
    </dgm:pt>
  </dgm:ptLst>
  <dgm:cxnLst>
    <dgm:cxn modelId="{3145185C-4E20-4702-90C7-BAD7D6478DE0}" type="presOf" srcId="{4A94A7B2-9D97-4415-9E38-A50FD83EA581}" destId="{15A3C225-FD86-480F-ABB8-2DD2D8F7ECC6}" srcOrd="0" destOrd="0" presId="urn:microsoft.com/office/officeart/2005/8/layout/vProcess5"/>
    <dgm:cxn modelId="{54A121F0-E9CE-4A2E-8B4D-5D8F670EF87B}" type="presParOf" srcId="{15A3C225-FD86-480F-ABB8-2DD2D8F7ECC6}" destId="{F9F6052C-B4FD-4A38-98A1-910B2EC4626C}"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11144-9462-3142-A3E8-767EA9B0C457}" type="datetimeFigureOut">
              <a:rPr lang="en-US" smtClean="0"/>
              <a:t>9/21/2018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22B1F2-3B54-CB42-94EA-2579E33DB23C}" type="slidenum">
              <a:rPr lang="en-US" smtClean="0"/>
              <a:t>‹#›</a:t>
            </a:fld>
            <a:endParaRPr lang="en-US"/>
          </a:p>
        </p:txBody>
      </p:sp>
    </p:spTree>
    <p:extLst>
      <p:ext uri="{BB962C8B-B14F-4D97-AF65-F5344CB8AC3E}">
        <p14:creationId xmlns:p14="http://schemas.microsoft.com/office/powerpoint/2010/main" val="1930986848"/>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2308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BC910-17A8-5042-A077-D5AF11B6BD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4" y="0"/>
            <a:ext cx="24387174" cy="13716000"/>
          </a:xfrm>
          <a:effectLst/>
        </p:spPr>
        <p:txBody>
          <a:bodyPr>
            <a:normAutofit/>
          </a:bodyPr>
          <a:lstStyle>
            <a:lvl1pPr marL="0" indent="0">
              <a:buNone/>
              <a:defRPr sz="42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8379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572910" y="4970401"/>
            <a:ext cx="9577337" cy="7332435"/>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03774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CBBC910-17A8-5042-A077-D5AF11B6BDF4}" type="slidenum">
              <a:rPr lang="en-US" smtClean="0"/>
              <a:t>‹#›</a:t>
            </a:fld>
            <a:endParaRPr lang="en-US"/>
          </a:p>
        </p:txBody>
      </p:sp>
    </p:spTree>
    <p:extLst>
      <p:ext uri="{BB962C8B-B14F-4D97-AF65-F5344CB8AC3E}">
        <p14:creationId xmlns:p14="http://schemas.microsoft.com/office/powerpoint/2010/main" val="1320575582"/>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5" r:id="rId3"/>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ruralnetwork.e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0005" y="-261260"/>
            <a:ext cx="24377650" cy="13716002"/>
          </a:xfrm>
          <a:prstGeom prst="rect">
            <a:avLst/>
          </a:prstGeom>
          <a:solidFill>
            <a:srgbClr val="3E5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19" name="TextBox 18"/>
          <p:cNvSpPr txBox="1"/>
          <p:nvPr/>
        </p:nvSpPr>
        <p:spPr>
          <a:xfrm>
            <a:off x="6580729" y="3932053"/>
            <a:ext cx="11121827" cy="3154710"/>
          </a:xfrm>
          <a:prstGeom prst="rect">
            <a:avLst/>
          </a:prstGeom>
          <a:noFill/>
        </p:spPr>
        <p:txBody>
          <a:bodyPr wrap="none" rtlCol="0">
            <a:spAutoFit/>
          </a:bodyPr>
          <a:lstStyle/>
          <a:p>
            <a:pPr algn="ctr"/>
            <a:r>
              <a:rPr lang="sl-SI" sz="19900" b="1" dirty="0" err="1">
                <a:solidFill>
                  <a:schemeClr val="bg1"/>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RU</a:t>
            </a:r>
            <a:r>
              <a:rPr lang="sl-SI" sz="8800" dirty="0" err="1">
                <a:solidFill>
                  <a:schemeClr val="bg1"/>
                </a:solidFill>
                <a:latin typeface="Lato Thin" charset="0"/>
                <a:ea typeface="Lato Thin" charset="0"/>
                <a:cs typeface="Lato Thin" charset="0"/>
              </a:rPr>
              <a:t>ral</a:t>
            </a:r>
            <a:r>
              <a:rPr lang="sl-SI" sz="19900" b="1" dirty="0" err="1">
                <a:solidFill>
                  <a:schemeClr val="bg1"/>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NE</a:t>
            </a:r>
            <a:r>
              <a:rPr lang="sl-SI" sz="8800" dirty="0" err="1">
                <a:solidFill>
                  <a:schemeClr val="bg1"/>
                </a:solidFill>
                <a:latin typeface="Lato Thin" charset="0"/>
                <a:ea typeface="Lato Thin" charset="0"/>
                <a:cs typeface="Lato Thin" charset="0"/>
              </a:rPr>
              <a:t>twork</a:t>
            </a:r>
            <a:endParaRPr lang="en-US" sz="16600" dirty="0">
              <a:solidFill>
                <a:schemeClr val="bg1"/>
              </a:solidFill>
              <a:latin typeface="Lato Thin" charset="0"/>
              <a:ea typeface="Lato Thin" charset="0"/>
              <a:cs typeface="Lato Thin" charset="0"/>
            </a:endParaRPr>
          </a:p>
        </p:txBody>
      </p:sp>
      <p:sp>
        <p:nvSpPr>
          <p:cNvPr id="20" name="TextBox 19"/>
          <p:cNvSpPr txBox="1"/>
          <p:nvPr/>
        </p:nvSpPr>
        <p:spPr>
          <a:xfrm>
            <a:off x="6527356" y="9436404"/>
            <a:ext cx="11394851" cy="1938992"/>
          </a:xfrm>
          <a:prstGeom prst="rect">
            <a:avLst/>
          </a:prstGeom>
          <a:noFill/>
        </p:spPr>
        <p:txBody>
          <a:bodyPr wrap="none" rtlCol="0">
            <a:spAutoFit/>
          </a:bodyPr>
          <a:lstStyle/>
          <a:p>
            <a:pPr algn="ctr"/>
            <a:r>
              <a:rPr lang="sl-SI" sz="2800" spc="600" dirty="0">
                <a:solidFill>
                  <a:schemeClr val="bg1"/>
                </a:solidFill>
                <a:latin typeface="Lato Light" charset="0"/>
                <a:ea typeface="Lato Light" charset="0"/>
                <a:cs typeface="Lato Light" charset="0"/>
              </a:rPr>
              <a:t>Hitra širokopasovna infrastruktura na podeželju</a:t>
            </a:r>
          </a:p>
          <a:p>
            <a:pPr algn="ctr"/>
            <a:endParaRPr lang="sl-SI" sz="2800" spc="600" dirty="0">
              <a:solidFill>
                <a:schemeClr val="bg1"/>
              </a:solidFill>
              <a:latin typeface="Lato Light" charset="0"/>
              <a:ea typeface="Lato Light" charset="0"/>
              <a:cs typeface="Lato Light" charset="0"/>
            </a:endParaRPr>
          </a:p>
          <a:p>
            <a:pPr algn="ctr"/>
            <a:endParaRPr lang="sl-SI" sz="2800" spc="600" dirty="0">
              <a:solidFill>
                <a:schemeClr val="bg1"/>
              </a:solidFill>
              <a:latin typeface="Lato Light" charset="0"/>
              <a:ea typeface="Lato Light" charset="0"/>
              <a:cs typeface="Lato Light" charset="0"/>
            </a:endParaRPr>
          </a:p>
          <a:p>
            <a:pPr algn="ctr"/>
            <a:r>
              <a:rPr lang="sl-SI" b="1" spc="600" dirty="0">
                <a:solidFill>
                  <a:srgbClr val="FFFF00"/>
                </a:solidFill>
                <a:latin typeface="Lato Light" charset="0"/>
                <a:ea typeface="Lato Light" charset="0"/>
                <a:cs typeface="Lato Light" charset="0"/>
              </a:rPr>
              <a:t>Kranj, 9. 7. 2018</a:t>
            </a:r>
            <a:endParaRPr lang="en-US" b="1" spc="600" dirty="0">
              <a:solidFill>
                <a:srgbClr val="FFFF00"/>
              </a:solidFill>
              <a:latin typeface="Lato Light" charset="0"/>
              <a:ea typeface="Lato Light" charset="0"/>
              <a:cs typeface="Lato Light" charset="0"/>
            </a:endParaRPr>
          </a:p>
        </p:txBody>
      </p:sp>
      <p:pic>
        <p:nvPicPr>
          <p:cNvPr id="4" name="Slika 3">
            <a:extLst>
              <a:ext uri="{FF2B5EF4-FFF2-40B4-BE49-F238E27FC236}">
                <a16:creationId xmlns:a16="http://schemas.microsoft.com/office/drawing/2014/main" id="{1049BA6E-DF89-4866-AB81-539DDE4081D0}"/>
              </a:ext>
            </a:extLst>
          </p:cNvPr>
          <p:cNvPicPr>
            <a:picLocks noChangeAspect="1"/>
          </p:cNvPicPr>
          <p:nvPr/>
        </p:nvPicPr>
        <p:blipFill>
          <a:blip r:embed="rId3"/>
          <a:stretch>
            <a:fillRect/>
          </a:stretch>
        </p:blipFill>
        <p:spPr>
          <a:xfrm>
            <a:off x="16691021" y="2188147"/>
            <a:ext cx="2179882" cy="1743906"/>
          </a:xfrm>
          <a:prstGeom prst="rect">
            <a:avLst/>
          </a:prstGeom>
        </p:spPr>
      </p:pic>
    </p:spTree>
    <p:extLst>
      <p:ext uri="{BB962C8B-B14F-4D97-AF65-F5344CB8AC3E}">
        <p14:creationId xmlns:p14="http://schemas.microsoft.com/office/powerpoint/2010/main" val="25770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94497" y="1303284"/>
            <a:ext cx="9207713" cy="1015663"/>
          </a:xfrm>
          <a:prstGeom prst="rect">
            <a:avLst/>
          </a:prstGeom>
          <a:noFill/>
        </p:spPr>
        <p:txBody>
          <a:bodyPr wrap="none" rtlCol="0">
            <a:spAutoFit/>
          </a:bodyPr>
          <a:lstStyle/>
          <a:p>
            <a:r>
              <a:rPr lang="sl-SI" sz="6000" b="1" dirty="0">
                <a:solidFill>
                  <a:schemeClr val="tx2">
                    <a:lumMod val="50000"/>
                  </a:schemeClr>
                </a:solidFill>
                <a:latin typeface="Lato Light" charset="0"/>
                <a:ea typeface="Lato Light" charset="0"/>
                <a:cs typeface="Lato Light" charset="0"/>
              </a:rPr>
              <a:t>Optična omrežja -dejstva</a:t>
            </a:r>
            <a:endParaRPr lang="en-US" sz="6000" b="1" dirty="0">
              <a:solidFill>
                <a:schemeClr val="tx2">
                  <a:lumMod val="50000"/>
                </a:schemeClr>
              </a:solidFill>
              <a:latin typeface="Lato Light" charset="0"/>
              <a:ea typeface="Lato Light" charset="0"/>
              <a:cs typeface="Lato Light" charset="0"/>
            </a:endParaRPr>
          </a:p>
        </p:txBody>
      </p:sp>
      <p:sp>
        <p:nvSpPr>
          <p:cNvPr id="26" name="TextBox 25"/>
          <p:cNvSpPr txBox="1"/>
          <p:nvPr/>
        </p:nvSpPr>
        <p:spPr>
          <a:xfrm>
            <a:off x="1333810" y="3278658"/>
            <a:ext cx="19297403" cy="6671313"/>
          </a:xfrm>
          <a:prstGeom prst="rect">
            <a:avLst/>
          </a:prstGeom>
          <a:noFill/>
        </p:spPr>
        <p:txBody>
          <a:bodyPr wrap="square" rtlCol="0">
            <a:spAutoFit/>
          </a:bodyPr>
          <a:lstStyle/>
          <a:p>
            <a:pPr marL="457200" indent="-457200">
              <a:lnSpc>
                <a:spcPct val="150000"/>
              </a:lnSpc>
              <a:buAutoNum type="arabicPeriod"/>
            </a:pPr>
            <a:r>
              <a:rPr lang="sl-SI" sz="3200" b="1" dirty="0">
                <a:solidFill>
                  <a:srgbClr val="0000FF"/>
                </a:solidFill>
                <a:latin typeface="Lato Light" charset="0"/>
                <a:ea typeface="Lato Light" charset="0"/>
                <a:cs typeface="Lato Light" charset="0"/>
              </a:rPr>
              <a:t>Je ključna razvojna infrastruktura za socialni in gospodarski razvoj redko poseljenih območij v Sloveniji</a:t>
            </a:r>
          </a:p>
          <a:p>
            <a:pPr marL="1081088" indent="-630238">
              <a:lnSpc>
                <a:spcPct val="150000"/>
              </a:lnSpc>
              <a:buFontTx/>
              <a:buChar char="-"/>
            </a:pPr>
            <a:r>
              <a:rPr lang="sl-SI" sz="2800" dirty="0">
                <a:solidFill>
                  <a:schemeClr val="tx2">
                    <a:lumMod val="50000"/>
                  </a:schemeClr>
                </a:solidFill>
                <a:latin typeface="Lato Light" charset="0"/>
                <a:ea typeface="Lato Light" charset="0"/>
                <a:cs typeface="Lato Light" charset="0"/>
              </a:rPr>
              <a:t>Omogoča razvoj podjetništva</a:t>
            </a:r>
          </a:p>
          <a:p>
            <a:pPr marL="1081088" indent="-630238">
              <a:lnSpc>
                <a:spcPct val="150000"/>
              </a:lnSpc>
              <a:buFontTx/>
              <a:buChar char="-"/>
            </a:pPr>
            <a:r>
              <a:rPr lang="sl-SI" sz="2800" dirty="0">
                <a:solidFill>
                  <a:schemeClr val="tx2">
                    <a:lumMod val="50000"/>
                  </a:schemeClr>
                </a:solidFill>
                <a:latin typeface="Lato Light" charset="0"/>
                <a:ea typeface="Lato Light" charset="0"/>
                <a:cs typeface="Lato Light" charset="0"/>
              </a:rPr>
              <a:t>Preprečuje beg možganov</a:t>
            </a:r>
          </a:p>
          <a:p>
            <a:pPr marL="1081088" indent="-630238">
              <a:lnSpc>
                <a:spcPct val="150000"/>
              </a:lnSpc>
              <a:buFontTx/>
              <a:buChar char="-"/>
            </a:pPr>
            <a:r>
              <a:rPr lang="sl-SI" sz="2800" dirty="0">
                <a:solidFill>
                  <a:schemeClr val="tx2">
                    <a:lumMod val="50000"/>
                  </a:schemeClr>
                </a:solidFill>
                <a:latin typeface="Lato Light" charset="0"/>
                <a:ea typeface="Lato Light" charset="0"/>
                <a:cs typeface="Lato Light" charset="0"/>
              </a:rPr>
              <a:t>Omogoča uporabo sodobnih storitev za občane (delo na daljavo, učenje na daljavo, zdravnik na daljavo,…)</a:t>
            </a:r>
          </a:p>
          <a:p>
            <a:pPr marL="1081088" indent="-630238">
              <a:lnSpc>
                <a:spcPct val="150000"/>
              </a:lnSpc>
              <a:buFontTx/>
              <a:buChar char="-"/>
            </a:pPr>
            <a:r>
              <a:rPr lang="sl-SI" sz="2800" dirty="0">
                <a:solidFill>
                  <a:schemeClr val="tx2">
                    <a:lumMod val="50000"/>
                  </a:schemeClr>
                </a:solidFill>
                <a:latin typeface="Lato Light" charset="0"/>
                <a:ea typeface="Lato Light" charset="0"/>
                <a:cs typeface="Lato Light" charset="0"/>
              </a:rPr>
              <a:t>Ohranja poseljenosti vasi in zaselkov (izenačevanje infrastrukturnih pogojev za življenje med mesti in vasmi</a:t>
            </a:r>
          </a:p>
          <a:p>
            <a:pPr marL="457200" indent="-457200">
              <a:lnSpc>
                <a:spcPct val="150000"/>
              </a:lnSpc>
              <a:buAutoNum type="arabicPeriod"/>
            </a:pPr>
            <a:endParaRPr lang="sl-SI" sz="2800" dirty="0">
              <a:solidFill>
                <a:schemeClr val="tx2">
                  <a:lumMod val="50000"/>
                </a:schemeClr>
              </a:solidFill>
              <a:latin typeface="Lato Light" charset="0"/>
              <a:ea typeface="Lato Light" charset="0"/>
              <a:cs typeface="Lato Light" charset="0"/>
            </a:endParaRPr>
          </a:p>
          <a:p>
            <a:pPr marL="457200" indent="-457200">
              <a:lnSpc>
                <a:spcPct val="150000"/>
              </a:lnSpc>
              <a:buFont typeface="+mj-lt"/>
              <a:buAutoNum type="arabicPeriod" startAt="2"/>
            </a:pPr>
            <a:r>
              <a:rPr lang="sl-SI" sz="3200" b="1" dirty="0">
                <a:solidFill>
                  <a:srgbClr val="0000FF"/>
                </a:solidFill>
                <a:latin typeface="Lato Light" charset="0"/>
                <a:ea typeface="Lato Light" charset="0"/>
                <a:cs typeface="Lato Light" charset="0"/>
              </a:rPr>
              <a:t>Ni dostopna vsem – samo tistim, ki živijo na gosto poseljenih območjih</a:t>
            </a:r>
          </a:p>
          <a:p>
            <a:pPr marL="1081088" indent="-630238">
              <a:lnSpc>
                <a:spcPct val="150000"/>
              </a:lnSpc>
              <a:buFontTx/>
              <a:buChar char="-"/>
            </a:pPr>
            <a:endParaRPr lang="sl-SI" sz="2800" dirty="0">
              <a:solidFill>
                <a:schemeClr val="tx2">
                  <a:lumMod val="50000"/>
                </a:schemeClr>
              </a:solidFill>
              <a:latin typeface="Lato Light" charset="0"/>
              <a:ea typeface="Lato Light" charset="0"/>
              <a:cs typeface="Lato Light" charset="0"/>
            </a:endParaRPr>
          </a:p>
          <a:p>
            <a:pPr>
              <a:lnSpc>
                <a:spcPct val="150000"/>
              </a:lnSpc>
            </a:pPr>
            <a:endParaRPr lang="en-US" sz="2399" dirty="0">
              <a:solidFill>
                <a:schemeClr val="tx2">
                  <a:lumMod val="50000"/>
                </a:schemeClr>
              </a:solidFill>
              <a:latin typeface="Lato Light" charset="0"/>
              <a:ea typeface="Lato Light" charset="0"/>
              <a:cs typeface="Lato Light" charset="0"/>
            </a:endParaRPr>
          </a:p>
        </p:txBody>
      </p:sp>
      <p:sp>
        <p:nvSpPr>
          <p:cNvPr id="27" name="Rectangle 10">
            <a:extLst>
              <a:ext uri="{FF2B5EF4-FFF2-40B4-BE49-F238E27FC236}">
                <a16:creationId xmlns:a16="http://schemas.microsoft.com/office/drawing/2014/main" id="{71712B3C-1DA7-45C5-8C18-32220C3EF95B}"/>
              </a:ext>
            </a:extLst>
          </p:cNvPr>
          <p:cNvSpPr/>
          <p:nvPr/>
        </p:nvSpPr>
        <p:spPr>
          <a:xfrm>
            <a:off x="21070527" y="2795"/>
            <a:ext cx="3316647" cy="13716002"/>
          </a:xfrm>
          <a:prstGeom prst="rect">
            <a:avLst/>
          </a:prstGeom>
          <a:solidFill>
            <a:srgbClr val="ED1B2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2" name="Označba mesta številke diapozitiva 1">
            <a:extLst>
              <a:ext uri="{FF2B5EF4-FFF2-40B4-BE49-F238E27FC236}">
                <a16:creationId xmlns:a16="http://schemas.microsoft.com/office/drawing/2014/main" id="{B5CBB8B9-2716-48EE-AC33-EE0C4AD0C7A8}"/>
              </a:ext>
            </a:extLst>
          </p:cNvPr>
          <p:cNvSpPr>
            <a:spLocks noGrp="1"/>
          </p:cNvSpPr>
          <p:nvPr>
            <p:ph type="sldNum" sz="quarter" idx="12"/>
          </p:nvPr>
        </p:nvSpPr>
        <p:spPr/>
        <p:txBody>
          <a:bodyPr/>
          <a:lstStyle/>
          <a:p>
            <a:fld id="{3CBBC910-17A8-5042-A077-D5AF11B6BDF4}" type="slidenum">
              <a:rPr lang="en-US" smtClean="0"/>
              <a:t>2</a:t>
            </a:fld>
            <a:endParaRPr lang="en-US"/>
          </a:p>
        </p:txBody>
      </p:sp>
    </p:spTree>
    <p:extLst>
      <p:ext uri="{BB962C8B-B14F-4D97-AF65-F5344CB8AC3E}">
        <p14:creationId xmlns:p14="http://schemas.microsoft.com/office/powerpoint/2010/main" val="7192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94497" y="1303284"/>
            <a:ext cx="11142859" cy="1015663"/>
          </a:xfrm>
          <a:prstGeom prst="rect">
            <a:avLst/>
          </a:prstGeom>
          <a:noFill/>
        </p:spPr>
        <p:txBody>
          <a:bodyPr wrap="none" rtlCol="0">
            <a:spAutoFit/>
          </a:bodyPr>
          <a:lstStyle/>
          <a:p>
            <a:r>
              <a:rPr lang="sl-SI" sz="6000" b="1" dirty="0">
                <a:solidFill>
                  <a:schemeClr val="tx2">
                    <a:lumMod val="50000"/>
                  </a:schemeClr>
                </a:solidFill>
                <a:latin typeface="Lato Light" charset="0"/>
                <a:ea typeface="Lato Light" charset="0"/>
                <a:cs typeface="Lato Light" charset="0"/>
              </a:rPr>
              <a:t>RUNE – </a:t>
            </a:r>
            <a:r>
              <a:rPr lang="sl-SI" sz="6000" b="1" dirty="0" err="1">
                <a:solidFill>
                  <a:schemeClr val="tx2">
                    <a:lumMod val="50000"/>
                  </a:schemeClr>
                </a:solidFill>
                <a:latin typeface="Lato Light" charset="0"/>
                <a:ea typeface="Lato Light" charset="0"/>
                <a:cs typeface="Lato Light" charset="0"/>
              </a:rPr>
              <a:t>Rural</a:t>
            </a:r>
            <a:r>
              <a:rPr lang="sl-SI" sz="6000" b="1" dirty="0">
                <a:solidFill>
                  <a:schemeClr val="tx2">
                    <a:lumMod val="50000"/>
                  </a:schemeClr>
                </a:solidFill>
                <a:latin typeface="Lato Light" charset="0"/>
                <a:ea typeface="Lato Light" charset="0"/>
                <a:cs typeface="Lato Light" charset="0"/>
              </a:rPr>
              <a:t> </a:t>
            </a:r>
            <a:r>
              <a:rPr lang="sl-SI" sz="6000" b="1" dirty="0" err="1">
                <a:solidFill>
                  <a:schemeClr val="tx2">
                    <a:lumMod val="50000"/>
                  </a:schemeClr>
                </a:solidFill>
                <a:latin typeface="Lato Light" charset="0"/>
                <a:ea typeface="Lato Light" charset="0"/>
                <a:cs typeface="Lato Light" charset="0"/>
              </a:rPr>
              <a:t>Network</a:t>
            </a:r>
            <a:r>
              <a:rPr lang="sl-SI" sz="6000" b="1" dirty="0">
                <a:solidFill>
                  <a:schemeClr val="tx2">
                    <a:lumMod val="50000"/>
                  </a:schemeClr>
                </a:solidFill>
                <a:latin typeface="Lato Light" charset="0"/>
                <a:ea typeface="Lato Light" charset="0"/>
                <a:cs typeface="Lato Light" charset="0"/>
              </a:rPr>
              <a:t> projekt</a:t>
            </a:r>
            <a:endParaRPr lang="en-US" sz="6000" b="1" dirty="0">
              <a:solidFill>
                <a:schemeClr val="tx2">
                  <a:lumMod val="50000"/>
                </a:schemeClr>
              </a:solidFill>
              <a:latin typeface="Lato Light" charset="0"/>
              <a:ea typeface="Lato Light" charset="0"/>
              <a:cs typeface="Lato Light" charset="0"/>
            </a:endParaRPr>
          </a:p>
        </p:txBody>
      </p:sp>
      <p:sp>
        <p:nvSpPr>
          <p:cNvPr id="26" name="TextBox 25"/>
          <p:cNvSpPr txBox="1"/>
          <p:nvPr/>
        </p:nvSpPr>
        <p:spPr>
          <a:xfrm>
            <a:off x="1333810" y="4181183"/>
            <a:ext cx="19297403" cy="4547655"/>
          </a:xfrm>
          <a:prstGeom prst="rect">
            <a:avLst/>
          </a:prstGeom>
          <a:noFill/>
        </p:spPr>
        <p:txBody>
          <a:bodyPr wrap="square" rtlCol="0">
            <a:spAutoFit/>
          </a:bodyPr>
          <a:lstStyle/>
          <a:p>
            <a:pPr>
              <a:lnSpc>
                <a:spcPct val="150000"/>
              </a:lnSpc>
            </a:pPr>
            <a:r>
              <a:rPr lang="sl-SI" sz="2800" b="1" dirty="0">
                <a:solidFill>
                  <a:schemeClr val="tx2">
                    <a:lumMod val="50000"/>
                  </a:schemeClr>
                </a:solidFill>
                <a:latin typeface="Lato Light" charset="0"/>
                <a:ea typeface="Lato Light" charset="0"/>
                <a:cs typeface="Lato Light" charset="0"/>
              </a:rPr>
              <a:t>Zagotavlja investiranje v optična odprta omrežja, kjer ni tržnega interesa operaterjev – razvojna pomoč občinam</a:t>
            </a:r>
          </a:p>
          <a:p>
            <a:pPr marL="1081088" indent="-630238">
              <a:lnSpc>
                <a:spcPct val="150000"/>
              </a:lnSpc>
              <a:buFontTx/>
              <a:buChar char="-"/>
            </a:pPr>
            <a:r>
              <a:rPr lang="sl-SI" sz="2800" dirty="0" err="1">
                <a:solidFill>
                  <a:schemeClr val="tx2">
                    <a:lumMod val="50000"/>
                  </a:schemeClr>
                </a:solidFill>
                <a:latin typeface="Lato Light" charset="0"/>
                <a:ea typeface="Lato Light" charset="0"/>
                <a:cs typeface="Lato Light" charset="0"/>
              </a:rPr>
              <a:t>RuNe</a:t>
            </a:r>
            <a:r>
              <a:rPr lang="sl-SI" sz="2800" dirty="0">
                <a:solidFill>
                  <a:schemeClr val="tx2">
                    <a:lumMod val="50000"/>
                  </a:schemeClr>
                </a:solidFill>
                <a:latin typeface="Lato Light" charset="0"/>
                <a:ea typeface="Lato Light" charset="0"/>
                <a:cs typeface="Lato Light" charset="0"/>
              </a:rPr>
              <a:t> bo gradil samo tam, kjer ne želijo graditi obstoječi operaterji, kar pomeni, da tam sicer ljudje nimajo možnosti dobiti optičnih priključkov</a:t>
            </a:r>
          </a:p>
          <a:p>
            <a:pPr marL="1081088" indent="-630238">
              <a:lnSpc>
                <a:spcPct val="150000"/>
              </a:lnSpc>
              <a:buFontTx/>
              <a:buChar char="-"/>
            </a:pPr>
            <a:r>
              <a:rPr lang="sl-SI" sz="2800" dirty="0">
                <a:solidFill>
                  <a:schemeClr val="tx2">
                    <a:lumMod val="50000"/>
                  </a:schemeClr>
                </a:solidFill>
                <a:latin typeface="Lato Light" charset="0"/>
                <a:ea typeface="Lato Light" charset="0"/>
                <a:cs typeface="Lato Light" charset="0"/>
              </a:rPr>
              <a:t>Je ednini takšen projekt (enkratna priložnost)</a:t>
            </a:r>
          </a:p>
          <a:p>
            <a:pPr marL="1081088" indent="-630238">
              <a:lnSpc>
                <a:spcPct val="150000"/>
              </a:lnSpc>
              <a:buFontTx/>
              <a:buChar char="-"/>
            </a:pPr>
            <a:endParaRPr lang="sl-SI" sz="2800" dirty="0">
              <a:solidFill>
                <a:schemeClr val="tx2">
                  <a:lumMod val="50000"/>
                </a:schemeClr>
              </a:solidFill>
              <a:latin typeface="Lato Light" charset="0"/>
              <a:ea typeface="Lato Light" charset="0"/>
              <a:cs typeface="Lato Light" charset="0"/>
            </a:endParaRPr>
          </a:p>
          <a:p>
            <a:pPr>
              <a:lnSpc>
                <a:spcPct val="150000"/>
              </a:lnSpc>
            </a:pPr>
            <a:r>
              <a:rPr lang="sl-SI" sz="3200" b="1" dirty="0">
                <a:solidFill>
                  <a:srgbClr val="0000FF"/>
                </a:solidFill>
                <a:latin typeface="Lato Light" charset="0"/>
                <a:ea typeface="Lato Light" charset="0"/>
                <a:cs typeface="Lato Light" charset="0"/>
              </a:rPr>
              <a:t>Projekt, ki je bil pred 2 leti utopija, sedaj je realnost!!</a:t>
            </a:r>
          </a:p>
          <a:p>
            <a:pPr>
              <a:lnSpc>
                <a:spcPct val="150000"/>
              </a:lnSpc>
            </a:pPr>
            <a:endParaRPr lang="en-US" sz="2399" dirty="0">
              <a:solidFill>
                <a:schemeClr val="tx2">
                  <a:lumMod val="50000"/>
                </a:schemeClr>
              </a:solidFill>
              <a:latin typeface="Lato Light" charset="0"/>
              <a:ea typeface="Lato Light" charset="0"/>
              <a:cs typeface="Lato Light" charset="0"/>
            </a:endParaRPr>
          </a:p>
        </p:txBody>
      </p:sp>
      <p:sp>
        <p:nvSpPr>
          <p:cNvPr id="27" name="Rectangle 10">
            <a:extLst>
              <a:ext uri="{FF2B5EF4-FFF2-40B4-BE49-F238E27FC236}">
                <a16:creationId xmlns:a16="http://schemas.microsoft.com/office/drawing/2014/main" id="{71712B3C-1DA7-45C5-8C18-32220C3EF95B}"/>
              </a:ext>
            </a:extLst>
          </p:cNvPr>
          <p:cNvSpPr/>
          <p:nvPr/>
        </p:nvSpPr>
        <p:spPr>
          <a:xfrm>
            <a:off x="21070527" y="2795"/>
            <a:ext cx="3316647" cy="13716002"/>
          </a:xfrm>
          <a:prstGeom prst="rect">
            <a:avLst/>
          </a:prstGeom>
          <a:solidFill>
            <a:srgbClr val="ED1B2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2" name="Označba mesta številke diapozitiva 1">
            <a:extLst>
              <a:ext uri="{FF2B5EF4-FFF2-40B4-BE49-F238E27FC236}">
                <a16:creationId xmlns:a16="http://schemas.microsoft.com/office/drawing/2014/main" id="{B5CBB8B9-2716-48EE-AC33-EE0C4AD0C7A8}"/>
              </a:ext>
            </a:extLst>
          </p:cNvPr>
          <p:cNvSpPr>
            <a:spLocks noGrp="1"/>
          </p:cNvSpPr>
          <p:nvPr>
            <p:ph type="sldNum" sz="quarter" idx="12"/>
          </p:nvPr>
        </p:nvSpPr>
        <p:spPr/>
        <p:txBody>
          <a:bodyPr/>
          <a:lstStyle/>
          <a:p>
            <a:fld id="{3CBBC910-17A8-5042-A077-D5AF11B6BDF4}" type="slidenum">
              <a:rPr lang="en-US" smtClean="0"/>
              <a:t>3</a:t>
            </a:fld>
            <a:endParaRPr lang="en-US"/>
          </a:p>
        </p:txBody>
      </p:sp>
    </p:spTree>
    <p:extLst>
      <p:ext uri="{BB962C8B-B14F-4D97-AF65-F5344CB8AC3E}">
        <p14:creationId xmlns:p14="http://schemas.microsoft.com/office/powerpoint/2010/main" val="2453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059519" y="5260368"/>
            <a:ext cx="8473894" cy="1684948"/>
          </a:xfrm>
          <a:prstGeom prst="rect">
            <a:avLst/>
          </a:prstGeom>
          <a:noFill/>
        </p:spPr>
        <p:txBody>
          <a:bodyPr wrap="square" rtlCol="0">
            <a:spAutoFit/>
          </a:bodyPr>
          <a:lstStyle/>
          <a:p>
            <a:pPr>
              <a:lnSpc>
                <a:spcPct val="150000"/>
              </a:lnSpc>
            </a:pPr>
            <a:r>
              <a:rPr lang="sl-SI" sz="2399" dirty="0">
                <a:solidFill>
                  <a:schemeClr val="tx2">
                    <a:lumMod val="50000"/>
                  </a:schemeClr>
                </a:solidFill>
                <a:latin typeface="Lato Light" charset="0"/>
                <a:ea typeface="Lato Light" charset="0"/>
                <a:cs typeface="Lato Light" charset="0"/>
              </a:rPr>
              <a:t>Zagotoviti, da bodo imela podeželska (komercialno nezanimiva) območja v Sloveniji podobne / enake ekonomske in družbene razvojne možnosti kot urbana središča. </a:t>
            </a:r>
            <a:endParaRPr lang="en-US" sz="2399" dirty="0">
              <a:solidFill>
                <a:schemeClr val="tx2">
                  <a:lumMod val="50000"/>
                </a:schemeClr>
              </a:solidFill>
              <a:latin typeface="Lato Light" charset="0"/>
              <a:ea typeface="Lato Light" charset="0"/>
              <a:cs typeface="Lato Light" charset="0"/>
            </a:endParaRPr>
          </a:p>
        </p:txBody>
      </p:sp>
      <p:sp>
        <p:nvSpPr>
          <p:cNvPr id="56" name="TextBox 55"/>
          <p:cNvSpPr txBox="1"/>
          <p:nvPr/>
        </p:nvSpPr>
        <p:spPr>
          <a:xfrm>
            <a:off x="2059519" y="4255092"/>
            <a:ext cx="3059684" cy="1062727"/>
          </a:xfrm>
          <a:prstGeom prst="rect">
            <a:avLst/>
          </a:prstGeom>
          <a:noFill/>
        </p:spPr>
        <p:txBody>
          <a:bodyPr wrap="none" rtlCol="0">
            <a:spAutoFit/>
          </a:bodyPr>
          <a:lstStyle/>
          <a:p>
            <a:pPr>
              <a:lnSpc>
                <a:spcPct val="150000"/>
              </a:lnSpc>
            </a:pPr>
            <a:r>
              <a:rPr lang="sl-SI" sz="4800" dirty="0">
                <a:solidFill>
                  <a:srgbClr val="ED1B24"/>
                </a:solidFill>
                <a:latin typeface="Lato Light" charset="0"/>
                <a:ea typeface="Lato Light" charset="0"/>
                <a:cs typeface="Lato Light" charset="0"/>
              </a:rPr>
              <a:t>Poslanstvo</a:t>
            </a:r>
            <a:endParaRPr lang="en-US" sz="4800" dirty="0">
              <a:solidFill>
                <a:srgbClr val="ED1B24"/>
              </a:solidFill>
              <a:latin typeface="Lato Light" charset="0"/>
              <a:ea typeface="Lato Light" charset="0"/>
              <a:cs typeface="Lato Light" charset="0"/>
            </a:endParaRPr>
          </a:p>
        </p:txBody>
      </p:sp>
      <p:sp>
        <p:nvSpPr>
          <p:cNvPr id="57" name="TextBox 56"/>
          <p:cNvSpPr txBox="1"/>
          <p:nvPr/>
        </p:nvSpPr>
        <p:spPr>
          <a:xfrm>
            <a:off x="12645163" y="5274688"/>
            <a:ext cx="6722498" cy="1127040"/>
          </a:xfrm>
          <a:prstGeom prst="rect">
            <a:avLst/>
          </a:prstGeom>
          <a:noFill/>
        </p:spPr>
        <p:txBody>
          <a:bodyPr wrap="square" rtlCol="0">
            <a:spAutoFit/>
          </a:bodyPr>
          <a:lstStyle/>
          <a:p>
            <a:pPr>
              <a:lnSpc>
                <a:spcPct val="150000"/>
              </a:lnSpc>
            </a:pPr>
            <a:r>
              <a:rPr lang="sl-SI" sz="2399" dirty="0">
                <a:solidFill>
                  <a:schemeClr val="tx2">
                    <a:lumMod val="50000"/>
                  </a:schemeClr>
                </a:solidFill>
                <a:latin typeface="Lato Light" charset="0"/>
                <a:ea typeface="Lato Light" charset="0"/>
                <a:cs typeface="Lato Light" charset="0"/>
              </a:rPr>
              <a:t>Zagotoviti hitri internet vsem uporabnikom na ruralnih področjih v Sloveniji.</a:t>
            </a:r>
            <a:endParaRPr lang="en-US" sz="2399" dirty="0">
              <a:solidFill>
                <a:schemeClr val="tx2">
                  <a:lumMod val="50000"/>
                </a:schemeClr>
              </a:solidFill>
              <a:latin typeface="Lato Light" charset="0"/>
              <a:ea typeface="Lato Light" charset="0"/>
              <a:cs typeface="Lato Light" charset="0"/>
            </a:endParaRPr>
          </a:p>
        </p:txBody>
      </p:sp>
      <p:sp>
        <p:nvSpPr>
          <p:cNvPr id="58" name="TextBox 57"/>
          <p:cNvSpPr txBox="1"/>
          <p:nvPr/>
        </p:nvSpPr>
        <p:spPr>
          <a:xfrm>
            <a:off x="12534354" y="4255092"/>
            <a:ext cx="1010213" cy="1054456"/>
          </a:xfrm>
          <a:prstGeom prst="rect">
            <a:avLst/>
          </a:prstGeom>
          <a:noFill/>
        </p:spPr>
        <p:txBody>
          <a:bodyPr wrap="none" rtlCol="0">
            <a:spAutoFit/>
          </a:bodyPr>
          <a:lstStyle/>
          <a:p>
            <a:pPr>
              <a:lnSpc>
                <a:spcPct val="150000"/>
              </a:lnSpc>
            </a:pPr>
            <a:r>
              <a:rPr lang="sl-SI" sz="4800" dirty="0">
                <a:solidFill>
                  <a:srgbClr val="ED1B24"/>
                </a:solidFill>
                <a:latin typeface="Lato Light" charset="0"/>
                <a:ea typeface="Lato Light" charset="0"/>
                <a:cs typeface="Lato Light" charset="0"/>
              </a:rPr>
              <a:t>Cilj</a:t>
            </a:r>
            <a:endParaRPr lang="en-US" sz="4800" dirty="0">
              <a:solidFill>
                <a:srgbClr val="ED1B24"/>
              </a:solidFill>
              <a:latin typeface="Lato Light" charset="0"/>
              <a:ea typeface="Lato Light" charset="0"/>
              <a:cs typeface="Lato Light" charset="0"/>
            </a:endParaRPr>
          </a:p>
        </p:txBody>
      </p:sp>
      <p:sp>
        <p:nvSpPr>
          <p:cNvPr id="59" name="TextBox 58"/>
          <p:cNvSpPr txBox="1"/>
          <p:nvPr/>
        </p:nvSpPr>
        <p:spPr>
          <a:xfrm>
            <a:off x="2058945" y="8120587"/>
            <a:ext cx="8904867" cy="1127040"/>
          </a:xfrm>
          <a:prstGeom prst="rect">
            <a:avLst/>
          </a:prstGeom>
          <a:noFill/>
        </p:spPr>
        <p:txBody>
          <a:bodyPr wrap="square" rtlCol="0">
            <a:spAutoFit/>
          </a:bodyPr>
          <a:lstStyle/>
          <a:p>
            <a:pPr>
              <a:lnSpc>
                <a:spcPct val="150000"/>
              </a:lnSpc>
            </a:pPr>
            <a:r>
              <a:rPr lang="sl-SI" sz="2399" dirty="0">
                <a:solidFill>
                  <a:schemeClr val="tx2">
                    <a:lumMod val="50000"/>
                  </a:schemeClr>
                </a:solidFill>
                <a:latin typeface="Lato Light" charset="0"/>
                <a:ea typeface="Lato Light" charset="0"/>
                <a:cs typeface="Lato Light" charset="0"/>
              </a:rPr>
              <a:t>RUNE optična infrastruktura bo z nadgradnjami omogočala hitrosti večje od 1Gbps, in je trajnostno vzdržna tehnologija.</a:t>
            </a:r>
            <a:endParaRPr lang="en-US" sz="2399" dirty="0">
              <a:solidFill>
                <a:schemeClr val="tx2">
                  <a:lumMod val="50000"/>
                </a:schemeClr>
              </a:solidFill>
              <a:latin typeface="Lato Light" charset="0"/>
              <a:ea typeface="Lato Light" charset="0"/>
              <a:cs typeface="Lato Light" charset="0"/>
            </a:endParaRPr>
          </a:p>
        </p:txBody>
      </p:sp>
      <p:sp>
        <p:nvSpPr>
          <p:cNvPr id="60" name="TextBox 59"/>
          <p:cNvSpPr txBox="1"/>
          <p:nvPr/>
        </p:nvSpPr>
        <p:spPr>
          <a:xfrm>
            <a:off x="2049529" y="7176138"/>
            <a:ext cx="3966150" cy="1054456"/>
          </a:xfrm>
          <a:prstGeom prst="rect">
            <a:avLst/>
          </a:prstGeom>
          <a:noFill/>
        </p:spPr>
        <p:txBody>
          <a:bodyPr wrap="none" rtlCol="0">
            <a:spAutoFit/>
          </a:bodyPr>
          <a:lstStyle/>
          <a:p>
            <a:pPr>
              <a:lnSpc>
                <a:spcPct val="150000"/>
              </a:lnSpc>
            </a:pPr>
            <a:r>
              <a:rPr lang="sl-SI" sz="4800" dirty="0">
                <a:solidFill>
                  <a:srgbClr val="ED1B24"/>
                </a:solidFill>
                <a:latin typeface="Lato Light" charset="0"/>
                <a:ea typeface="Lato Light" charset="0"/>
                <a:cs typeface="Lato Light" charset="0"/>
              </a:rPr>
              <a:t>Visoke hitrosti</a:t>
            </a:r>
            <a:endParaRPr lang="en-US" sz="4800" dirty="0">
              <a:solidFill>
                <a:srgbClr val="ED1B24"/>
              </a:solidFill>
              <a:latin typeface="Lato Light" charset="0"/>
              <a:ea typeface="Lato Light" charset="0"/>
              <a:cs typeface="Lato Light" charset="0"/>
            </a:endParaRPr>
          </a:p>
        </p:txBody>
      </p:sp>
      <p:sp>
        <p:nvSpPr>
          <p:cNvPr id="61" name="TextBox 60"/>
          <p:cNvSpPr txBox="1"/>
          <p:nvPr/>
        </p:nvSpPr>
        <p:spPr>
          <a:xfrm>
            <a:off x="12645163" y="8230594"/>
            <a:ext cx="7546737" cy="3347519"/>
          </a:xfrm>
          <a:prstGeom prst="rect">
            <a:avLst/>
          </a:prstGeom>
          <a:noFill/>
        </p:spPr>
        <p:txBody>
          <a:bodyPr wrap="square" rtlCol="0">
            <a:spAutoFit/>
          </a:bodyPr>
          <a:lstStyle/>
          <a:p>
            <a:pPr>
              <a:lnSpc>
                <a:spcPct val="150000"/>
              </a:lnSpc>
            </a:pPr>
            <a:r>
              <a:rPr lang="sl-SI" sz="24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Storitve v omrežju ponuja več različnih ponudnikov. Končni uporabnik ima možnost proste izbire ponudnika storitev, ki je glede na ceno in kakovost storitev zanj najugodnejši, saj upravitelj omrežja vsem operaterjem storitev zagotavlja enakopravni dostop in najem omrežja pod enakimi pogoji.</a:t>
            </a:r>
            <a:endParaRPr lang="en-US" sz="24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TextBox 61"/>
          <p:cNvSpPr txBox="1"/>
          <p:nvPr/>
        </p:nvSpPr>
        <p:spPr>
          <a:xfrm>
            <a:off x="12581716" y="7128193"/>
            <a:ext cx="4397358" cy="1054456"/>
          </a:xfrm>
          <a:prstGeom prst="rect">
            <a:avLst/>
          </a:prstGeom>
          <a:noFill/>
        </p:spPr>
        <p:txBody>
          <a:bodyPr wrap="none" rtlCol="0">
            <a:spAutoFit/>
          </a:bodyPr>
          <a:lstStyle/>
          <a:p>
            <a:pPr>
              <a:lnSpc>
                <a:spcPct val="150000"/>
              </a:lnSpc>
            </a:pPr>
            <a:r>
              <a:rPr lang="sl-SI" sz="4800" dirty="0">
                <a:solidFill>
                  <a:srgbClr val="ED1B24"/>
                </a:solidFill>
                <a:latin typeface="Lato Light" charset="0"/>
                <a:ea typeface="Lato Light" charset="0"/>
                <a:cs typeface="Lato Light" charset="0"/>
              </a:rPr>
              <a:t>Odprto omrežje</a:t>
            </a:r>
            <a:endParaRPr lang="en-US" sz="4800" dirty="0">
              <a:solidFill>
                <a:srgbClr val="ED1B24"/>
              </a:solidFill>
              <a:latin typeface="Lato Light" charset="0"/>
              <a:ea typeface="Lato Light" charset="0"/>
              <a:cs typeface="Lato Light" charset="0"/>
            </a:endParaRPr>
          </a:p>
        </p:txBody>
      </p:sp>
      <p:sp>
        <p:nvSpPr>
          <p:cNvPr id="67" name="TextBox 66"/>
          <p:cNvSpPr txBox="1"/>
          <p:nvPr/>
        </p:nvSpPr>
        <p:spPr>
          <a:xfrm>
            <a:off x="2122286" y="10719304"/>
            <a:ext cx="8660509" cy="1684948"/>
          </a:xfrm>
          <a:prstGeom prst="rect">
            <a:avLst/>
          </a:prstGeom>
          <a:noFill/>
        </p:spPr>
        <p:txBody>
          <a:bodyPr wrap="square" rtlCol="0">
            <a:spAutoFit/>
          </a:bodyPr>
          <a:lstStyle/>
          <a:p>
            <a:pPr>
              <a:lnSpc>
                <a:spcPct val="150000"/>
              </a:lnSpc>
            </a:pPr>
            <a:r>
              <a:rPr lang="en-US" sz="2399" dirty="0" err="1">
                <a:solidFill>
                  <a:schemeClr val="tx2">
                    <a:lumMod val="50000"/>
                  </a:schemeClr>
                </a:solidFill>
                <a:latin typeface="Lato Light" charset="0"/>
                <a:ea typeface="Lato Light" charset="0"/>
                <a:cs typeface="Lato Light" charset="0"/>
              </a:rPr>
              <a:t>Za</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pospešitev</a:t>
            </a:r>
            <a:r>
              <a:rPr lang="en-US" sz="2399" dirty="0">
                <a:solidFill>
                  <a:schemeClr val="tx2">
                    <a:lumMod val="50000"/>
                  </a:schemeClr>
                </a:solidFill>
                <a:latin typeface="Lato Light" charset="0"/>
                <a:ea typeface="Lato Light" charset="0"/>
                <a:cs typeface="Lato Light" charset="0"/>
              </a:rPr>
              <a:t> in </a:t>
            </a:r>
            <a:r>
              <a:rPr lang="en-US" sz="2399" dirty="0" err="1">
                <a:solidFill>
                  <a:schemeClr val="tx2">
                    <a:lumMod val="50000"/>
                  </a:schemeClr>
                </a:solidFill>
                <a:latin typeface="Lato Light" charset="0"/>
                <a:ea typeface="Lato Light" charset="0"/>
                <a:cs typeface="Lato Light" charset="0"/>
              </a:rPr>
              <a:t>poenostavitev</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gradnje</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bo</a:t>
            </a:r>
            <a:r>
              <a:rPr lang="en-US" sz="2399" dirty="0">
                <a:solidFill>
                  <a:schemeClr val="tx2">
                    <a:lumMod val="50000"/>
                  </a:schemeClr>
                </a:solidFill>
                <a:latin typeface="Lato Light" charset="0"/>
                <a:ea typeface="Lato Light" charset="0"/>
                <a:cs typeface="Lato Light" charset="0"/>
              </a:rPr>
              <a:t> RUNE-SI </a:t>
            </a:r>
            <a:r>
              <a:rPr lang="en-US" sz="2399" dirty="0" err="1">
                <a:solidFill>
                  <a:schemeClr val="tx2">
                    <a:lumMod val="50000"/>
                  </a:schemeClr>
                </a:solidFill>
                <a:latin typeface="Lato Light" charset="0"/>
                <a:ea typeface="Lato Light" charset="0"/>
                <a:cs typeface="Lato Light" charset="0"/>
              </a:rPr>
              <a:t>d.o.o</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pri</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gradnji</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uporabil</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vso</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razpoložljivo</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obstoječo</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infrastrukturo</a:t>
            </a:r>
            <a:r>
              <a:rPr lang="sl-SI" sz="2399" dirty="0">
                <a:solidFill>
                  <a:schemeClr val="tx2">
                    <a:lumMod val="50000"/>
                  </a:schemeClr>
                </a:solidFill>
                <a:latin typeface="Lato Light" charset="0"/>
                <a:ea typeface="Lato Light" charset="0"/>
                <a:cs typeface="Lato Light" charset="0"/>
              </a:rPr>
              <a:t>, in se uskladil z ostalimi gradbenimi projekti v občini.</a:t>
            </a:r>
            <a:endParaRPr lang="en-US" sz="2399" dirty="0">
              <a:solidFill>
                <a:schemeClr val="tx2">
                  <a:lumMod val="50000"/>
                </a:schemeClr>
              </a:solidFill>
              <a:latin typeface="Lato Light" charset="0"/>
              <a:ea typeface="Lato Light" charset="0"/>
              <a:cs typeface="Lato Light" charset="0"/>
            </a:endParaRPr>
          </a:p>
        </p:txBody>
      </p:sp>
      <p:sp>
        <p:nvSpPr>
          <p:cNvPr id="68" name="TextBox 67"/>
          <p:cNvSpPr txBox="1"/>
          <p:nvPr/>
        </p:nvSpPr>
        <p:spPr>
          <a:xfrm>
            <a:off x="2049529" y="9664848"/>
            <a:ext cx="4451860" cy="1054456"/>
          </a:xfrm>
          <a:prstGeom prst="rect">
            <a:avLst/>
          </a:prstGeom>
          <a:noFill/>
        </p:spPr>
        <p:txBody>
          <a:bodyPr wrap="none" rtlCol="0">
            <a:spAutoFit/>
          </a:bodyPr>
          <a:lstStyle/>
          <a:p>
            <a:pPr>
              <a:lnSpc>
                <a:spcPct val="150000"/>
              </a:lnSpc>
            </a:pPr>
            <a:r>
              <a:rPr lang="sl-SI" sz="4800" dirty="0">
                <a:solidFill>
                  <a:srgbClr val="ED1B24"/>
                </a:solidFill>
                <a:latin typeface="Lato Light" charset="0"/>
                <a:ea typeface="Lato Light" charset="0"/>
                <a:cs typeface="Lato Light" charset="0"/>
              </a:rPr>
              <a:t>Sočasna gradnja</a:t>
            </a:r>
            <a:endParaRPr lang="en-US" sz="4800" dirty="0">
              <a:solidFill>
                <a:srgbClr val="ED1B24"/>
              </a:solidFill>
              <a:latin typeface="Lato Light" charset="0"/>
              <a:ea typeface="Lato Light" charset="0"/>
              <a:cs typeface="Lato Light" charset="0"/>
            </a:endParaRPr>
          </a:p>
        </p:txBody>
      </p:sp>
      <p:sp>
        <p:nvSpPr>
          <p:cNvPr id="73" name="Shape 2641"/>
          <p:cNvSpPr/>
          <p:nvPr/>
        </p:nvSpPr>
        <p:spPr>
          <a:xfrm>
            <a:off x="962284" y="4642679"/>
            <a:ext cx="786907" cy="50075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ED1B24"/>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4" name="Shape 2644"/>
          <p:cNvSpPr/>
          <p:nvPr/>
        </p:nvSpPr>
        <p:spPr>
          <a:xfrm>
            <a:off x="975604" y="7490782"/>
            <a:ext cx="572298" cy="786907"/>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ED1B24"/>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6" name="Shape 2646"/>
          <p:cNvSpPr/>
          <p:nvPr/>
        </p:nvSpPr>
        <p:spPr>
          <a:xfrm>
            <a:off x="11345120" y="4530912"/>
            <a:ext cx="786907" cy="78690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ED1B24"/>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7" name="Shape 2677"/>
          <p:cNvSpPr/>
          <p:nvPr/>
        </p:nvSpPr>
        <p:spPr>
          <a:xfrm>
            <a:off x="11452898" y="7334203"/>
            <a:ext cx="715372" cy="786384"/>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ED1B24"/>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9" name="Shape 2591"/>
          <p:cNvSpPr>
            <a:spLocks noChangeAspect="1"/>
          </p:cNvSpPr>
          <p:nvPr/>
        </p:nvSpPr>
        <p:spPr>
          <a:xfrm>
            <a:off x="979714" y="9944880"/>
            <a:ext cx="786384" cy="78638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ED1B24"/>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2"/>
              </a:solidFill>
            </a:endParaRPr>
          </a:p>
        </p:txBody>
      </p:sp>
      <p:sp>
        <p:nvSpPr>
          <p:cNvPr id="24" name="TextBox 23"/>
          <p:cNvSpPr txBox="1"/>
          <p:nvPr/>
        </p:nvSpPr>
        <p:spPr>
          <a:xfrm>
            <a:off x="894497" y="1303284"/>
            <a:ext cx="10447091" cy="1015663"/>
          </a:xfrm>
          <a:prstGeom prst="rect">
            <a:avLst/>
          </a:prstGeom>
          <a:noFill/>
        </p:spPr>
        <p:txBody>
          <a:bodyPr wrap="none" rtlCol="0">
            <a:spAutoFit/>
          </a:bodyPr>
          <a:lstStyle/>
          <a:p>
            <a:r>
              <a:rPr lang="sl-SI" sz="6000" dirty="0">
                <a:solidFill>
                  <a:schemeClr val="tx2">
                    <a:lumMod val="50000"/>
                  </a:schemeClr>
                </a:solidFill>
                <a:latin typeface="Lato Light" charset="0"/>
                <a:ea typeface="Lato Light" charset="0"/>
                <a:cs typeface="Lato Light" charset="0"/>
              </a:rPr>
              <a:t>RUNE – </a:t>
            </a:r>
            <a:r>
              <a:rPr lang="sl-SI" sz="6000" dirty="0" err="1">
                <a:solidFill>
                  <a:schemeClr val="tx2">
                    <a:lumMod val="50000"/>
                  </a:schemeClr>
                </a:solidFill>
                <a:latin typeface="Lato Light" charset="0"/>
                <a:ea typeface="Lato Light" charset="0"/>
                <a:cs typeface="Lato Light" charset="0"/>
              </a:rPr>
              <a:t>Rural</a:t>
            </a:r>
            <a:r>
              <a:rPr lang="sl-SI" sz="6000" dirty="0">
                <a:solidFill>
                  <a:schemeClr val="tx2">
                    <a:lumMod val="50000"/>
                  </a:schemeClr>
                </a:solidFill>
                <a:latin typeface="Lato Light" charset="0"/>
                <a:ea typeface="Lato Light" charset="0"/>
                <a:cs typeface="Lato Light" charset="0"/>
              </a:rPr>
              <a:t> </a:t>
            </a:r>
            <a:r>
              <a:rPr lang="sl-SI" sz="6000" dirty="0" err="1">
                <a:solidFill>
                  <a:schemeClr val="tx2">
                    <a:lumMod val="50000"/>
                  </a:schemeClr>
                </a:solidFill>
                <a:latin typeface="Lato Light" charset="0"/>
                <a:ea typeface="Lato Light" charset="0"/>
                <a:cs typeface="Lato Light" charset="0"/>
              </a:rPr>
              <a:t>Network</a:t>
            </a:r>
            <a:r>
              <a:rPr lang="sl-SI" sz="6000" dirty="0">
                <a:solidFill>
                  <a:schemeClr val="tx2">
                    <a:lumMod val="50000"/>
                  </a:schemeClr>
                </a:solidFill>
                <a:latin typeface="Lato Light" charset="0"/>
                <a:ea typeface="Lato Light" charset="0"/>
                <a:cs typeface="Lato Light" charset="0"/>
              </a:rPr>
              <a:t> projekt</a:t>
            </a:r>
            <a:endParaRPr lang="en-US" sz="6000" dirty="0">
              <a:solidFill>
                <a:schemeClr val="tx2">
                  <a:lumMod val="50000"/>
                </a:schemeClr>
              </a:solidFill>
              <a:latin typeface="Lato Light" charset="0"/>
              <a:ea typeface="Lato Light" charset="0"/>
              <a:cs typeface="Lato Light" charset="0"/>
            </a:endParaRPr>
          </a:p>
        </p:txBody>
      </p:sp>
      <p:sp>
        <p:nvSpPr>
          <p:cNvPr id="26" name="TextBox 25"/>
          <p:cNvSpPr txBox="1"/>
          <p:nvPr/>
        </p:nvSpPr>
        <p:spPr>
          <a:xfrm>
            <a:off x="894497" y="2746002"/>
            <a:ext cx="19297403" cy="1127040"/>
          </a:xfrm>
          <a:prstGeom prst="rect">
            <a:avLst/>
          </a:prstGeom>
          <a:noFill/>
        </p:spPr>
        <p:txBody>
          <a:bodyPr wrap="square" rtlCol="0">
            <a:spAutoFit/>
          </a:bodyPr>
          <a:lstStyle/>
          <a:p>
            <a:pPr>
              <a:lnSpc>
                <a:spcPct val="150000"/>
              </a:lnSpc>
            </a:pPr>
            <a:r>
              <a:rPr lang="en-US" sz="2399" dirty="0">
                <a:solidFill>
                  <a:schemeClr val="tx2">
                    <a:lumMod val="50000"/>
                  </a:schemeClr>
                </a:solidFill>
                <a:latin typeface="Lato Light" charset="0"/>
                <a:ea typeface="Lato Light" charset="0"/>
                <a:cs typeface="Lato Light" charset="0"/>
              </a:rPr>
              <a:t>Rural Network Project (RUNE), </a:t>
            </a:r>
            <a:r>
              <a:rPr lang="en-US" sz="2399" dirty="0" err="1">
                <a:solidFill>
                  <a:schemeClr val="tx2">
                    <a:lumMod val="50000"/>
                  </a:schemeClr>
                </a:solidFill>
                <a:latin typeface="Lato Light" charset="0"/>
                <a:ea typeface="Lato Light" charset="0"/>
                <a:cs typeface="Lato Light" charset="0"/>
              </a:rPr>
              <a:t>ki</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ga</a:t>
            </a:r>
            <a:r>
              <a:rPr lang="en-US" sz="2399" dirty="0">
                <a:solidFill>
                  <a:schemeClr val="tx2">
                    <a:lumMod val="50000"/>
                  </a:schemeClr>
                </a:solidFill>
                <a:latin typeface="Lato Light" charset="0"/>
                <a:ea typeface="Lato Light" charset="0"/>
                <a:cs typeface="Lato Light" charset="0"/>
              </a:rPr>
              <a:t> v </a:t>
            </a:r>
            <a:r>
              <a:rPr lang="en-US" sz="2399" dirty="0" err="1">
                <a:solidFill>
                  <a:schemeClr val="tx2">
                    <a:lumMod val="50000"/>
                  </a:schemeClr>
                </a:solidFill>
                <a:latin typeface="Lato Light" charset="0"/>
                <a:ea typeface="Lato Light" charset="0"/>
                <a:cs typeface="Lato Light" charset="0"/>
              </a:rPr>
              <a:t>Sloveniji</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izvaja</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podjetje</a:t>
            </a:r>
            <a:r>
              <a:rPr lang="en-US" sz="2399" dirty="0">
                <a:solidFill>
                  <a:schemeClr val="tx2">
                    <a:lumMod val="50000"/>
                  </a:schemeClr>
                </a:solidFill>
                <a:latin typeface="Lato Light" charset="0"/>
                <a:ea typeface="Lato Light" charset="0"/>
                <a:cs typeface="Lato Light" charset="0"/>
              </a:rPr>
              <a:t> RUNE-SI</a:t>
            </a:r>
            <a:r>
              <a:rPr lang="sl-SI" sz="2399" dirty="0">
                <a:solidFill>
                  <a:schemeClr val="tx2">
                    <a:lumMod val="50000"/>
                  </a:schemeClr>
                </a:solidFill>
                <a:latin typeface="Lato Light" charset="0"/>
                <a:ea typeface="Lato Light" charset="0"/>
                <a:cs typeface="Lato Light" charset="0"/>
              </a:rPr>
              <a:t> </a:t>
            </a:r>
            <a:r>
              <a:rPr lang="sl-SI" sz="2399" dirty="0" err="1">
                <a:solidFill>
                  <a:schemeClr val="tx2">
                    <a:lumMod val="50000"/>
                  </a:schemeClr>
                </a:solidFill>
                <a:latin typeface="Lato Light" charset="0"/>
                <a:ea typeface="Lato Light" charset="0"/>
                <a:cs typeface="Lato Light" charset="0"/>
              </a:rPr>
              <a:t>d.o.o</a:t>
            </a:r>
            <a:r>
              <a:rPr lang="sl-SI" sz="2399" dirty="0">
                <a:solidFill>
                  <a:schemeClr val="tx2">
                    <a:lumMod val="50000"/>
                  </a:schemeClr>
                </a:solidFill>
                <a:latin typeface="Lato Light" charset="0"/>
                <a:ea typeface="Lato Light" charset="0"/>
                <a:cs typeface="Lato Light" charset="0"/>
              </a:rPr>
              <a:t>.</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je</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načrtovan</a:t>
            </a:r>
            <a:r>
              <a:rPr lang="en-US" sz="2399" dirty="0">
                <a:solidFill>
                  <a:schemeClr val="tx2">
                    <a:lumMod val="50000"/>
                  </a:schemeClr>
                </a:solidFill>
                <a:latin typeface="Lato Light" charset="0"/>
                <a:ea typeface="Lato Light" charset="0"/>
                <a:cs typeface="Lato Light" charset="0"/>
              </a:rPr>
              <a:t> s </a:t>
            </a:r>
            <a:r>
              <a:rPr lang="en-US" sz="2399" dirty="0" err="1">
                <a:solidFill>
                  <a:schemeClr val="tx2">
                    <a:lumMod val="50000"/>
                  </a:schemeClr>
                </a:solidFill>
                <a:latin typeface="Lato Light" charset="0"/>
                <a:ea typeface="Lato Light" charset="0"/>
                <a:cs typeface="Lato Light" charset="0"/>
              </a:rPr>
              <a:t>ciljem</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zagotavljanja</a:t>
            </a:r>
            <a:r>
              <a:rPr lang="en-US" sz="2399" dirty="0">
                <a:solidFill>
                  <a:schemeClr val="tx2">
                    <a:lumMod val="50000"/>
                  </a:schemeClr>
                </a:solidFill>
                <a:latin typeface="Lato Light" charset="0"/>
                <a:ea typeface="Lato Light" charset="0"/>
                <a:cs typeface="Lato Light" charset="0"/>
              </a:rPr>
              <a:t> ultra </a:t>
            </a:r>
            <a:r>
              <a:rPr lang="en-US" sz="2399" dirty="0" err="1">
                <a:solidFill>
                  <a:schemeClr val="tx2">
                    <a:lumMod val="50000"/>
                  </a:schemeClr>
                </a:solidFill>
                <a:latin typeface="Lato Light" charset="0"/>
                <a:ea typeface="Lato Light" charset="0"/>
                <a:cs typeface="Lato Light" charset="0"/>
              </a:rPr>
              <a:t>hitre</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širokopasovne</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optične</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infrastrukture</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vsem</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uporabnikom</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na</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ruralnih</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področjih</a:t>
            </a:r>
            <a:r>
              <a:rPr lang="en-US" sz="2399" dirty="0">
                <a:solidFill>
                  <a:schemeClr val="tx2">
                    <a:lumMod val="50000"/>
                  </a:schemeClr>
                </a:solidFill>
                <a:latin typeface="Lato Light" charset="0"/>
                <a:ea typeface="Lato Light" charset="0"/>
                <a:cs typeface="Lato Light" charset="0"/>
              </a:rPr>
              <a:t> v </a:t>
            </a:r>
            <a:r>
              <a:rPr lang="en-US" sz="2399" dirty="0" err="1">
                <a:solidFill>
                  <a:schemeClr val="tx2">
                    <a:lumMod val="50000"/>
                  </a:schemeClr>
                </a:solidFill>
                <a:latin typeface="Lato Light" charset="0"/>
                <a:ea typeface="Lato Light" charset="0"/>
                <a:cs typeface="Lato Light" charset="0"/>
              </a:rPr>
              <a:t>Sloveniji</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ter</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na</a:t>
            </a:r>
            <a:r>
              <a:rPr lang="en-US" sz="2399" dirty="0">
                <a:solidFill>
                  <a:schemeClr val="tx2">
                    <a:lumMod val="50000"/>
                  </a:schemeClr>
                </a:solidFill>
                <a:latin typeface="Lato Light" charset="0"/>
                <a:ea typeface="Lato Light" charset="0"/>
                <a:cs typeface="Lato Light" charset="0"/>
              </a:rPr>
              <a:t> </a:t>
            </a:r>
            <a:r>
              <a:rPr lang="en-US" sz="2399" dirty="0" err="1">
                <a:solidFill>
                  <a:schemeClr val="tx2">
                    <a:lumMod val="50000"/>
                  </a:schemeClr>
                </a:solidFill>
                <a:latin typeface="Lato Light" charset="0"/>
                <a:ea typeface="Lato Light" charset="0"/>
                <a:cs typeface="Lato Light" charset="0"/>
              </a:rPr>
              <a:t>Hrvaškem</a:t>
            </a:r>
            <a:r>
              <a:rPr lang="en-US" sz="2399" dirty="0">
                <a:solidFill>
                  <a:schemeClr val="tx2">
                    <a:lumMod val="50000"/>
                  </a:schemeClr>
                </a:solidFill>
                <a:latin typeface="Lato Light" charset="0"/>
                <a:ea typeface="Lato Light" charset="0"/>
                <a:cs typeface="Lato Light" charset="0"/>
              </a:rPr>
              <a:t>.</a:t>
            </a:r>
          </a:p>
        </p:txBody>
      </p:sp>
      <p:sp>
        <p:nvSpPr>
          <p:cNvPr id="27" name="Rectangle 10">
            <a:extLst>
              <a:ext uri="{FF2B5EF4-FFF2-40B4-BE49-F238E27FC236}">
                <a16:creationId xmlns:a16="http://schemas.microsoft.com/office/drawing/2014/main" id="{71712B3C-1DA7-45C5-8C18-32220C3EF95B}"/>
              </a:ext>
            </a:extLst>
          </p:cNvPr>
          <p:cNvSpPr/>
          <p:nvPr/>
        </p:nvSpPr>
        <p:spPr>
          <a:xfrm>
            <a:off x="21070527" y="2795"/>
            <a:ext cx="3316647" cy="13716002"/>
          </a:xfrm>
          <a:prstGeom prst="rect">
            <a:avLst/>
          </a:prstGeom>
          <a:solidFill>
            <a:srgbClr val="ED1B2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2" name="Označba mesta številke diapozitiva 1">
            <a:extLst>
              <a:ext uri="{FF2B5EF4-FFF2-40B4-BE49-F238E27FC236}">
                <a16:creationId xmlns:a16="http://schemas.microsoft.com/office/drawing/2014/main" id="{B5CBB8B9-2716-48EE-AC33-EE0C4AD0C7A8}"/>
              </a:ext>
            </a:extLst>
          </p:cNvPr>
          <p:cNvSpPr>
            <a:spLocks noGrp="1"/>
          </p:cNvSpPr>
          <p:nvPr>
            <p:ph type="sldNum" sz="quarter" idx="12"/>
          </p:nvPr>
        </p:nvSpPr>
        <p:spPr/>
        <p:txBody>
          <a:bodyPr/>
          <a:lstStyle/>
          <a:p>
            <a:fld id="{3CBBC910-17A8-5042-A077-D5AF11B6BDF4}" type="slidenum">
              <a:rPr lang="en-US" smtClean="0"/>
              <a:t>4</a:t>
            </a:fld>
            <a:endParaRPr lang="en-US"/>
          </a:p>
        </p:txBody>
      </p:sp>
    </p:spTree>
    <p:extLst>
      <p:ext uri="{BB962C8B-B14F-4D97-AF65-F5344CB8AC3E}">
        <p14:creationId xmlns:p14="http://schemas.microsoft.com/office/powerpoint/2010/main" val="181240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71712B3C-1DA7-45C5-8C18-32220C3EF95B}"/>
              </a:ext>
            </a:extLst>
          </p:cNvPr>
          <p:cNvSpPr/>
          <p:nvPr/>
        </p:nvSpPr>
        <p:spPr>
          <a:xfrm rot="5400000">
            <a:off x="10535265" y="-10535265"/>
            <a:ext cx="3316647" cy="24387175"/>
          </a:xfrm>
          <a:prstGeom prst="rect">
            <a:avLst/>
          </a:prstGeom>
          <a:solidFill>
            <a:srgbClr val="ED1B2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4" name="TextBox 23"/>
          <p:cNvSpPr txBox="1"/>
          <p:nvPr/>
        </p:nvSpPr>
        <p:spPr>
          <a:xfrm>
            <a:off x="3630143" y="1264885"/>
            <a:ext cx="10862269" cy="1015663"/>
          </a:xfrm>
          <a:prstGeom prst="rect">
            <a:avLst/>
          </a:prstGeom>
          <a:noFill/>
        </p:spPr>
        <p:txBody>
          <a:bodyPr wrap="none" rtlCol="0">
            <a:spAutoFit/>
          </a:bodyPr>
          <a:lstStyle/>
          <a:p>
            <a:r>
              <a:rPr lang="sl-SI" sz="6000" dirty="0">
                <a:solidFill>
                  <a:schemeClr val="bg1"/>
                </a:solidFill>
                <a:latin typeface="Lato Light" charset="0"/>
                <a:ea typeface="Lato Light" charset="0"/>
                <a:cs typeface="Lato Light" charset="0"/>
              </a:rPr>
              <a:t>RUNE – projekt na državni ravni</a:t>
            </a:r>
            <a:endParaRPr lang="en-US" sz="6000" dirty="0">
              <a:solidFill>
                <a:schemeClr val="bg1"/>
              </a:solidFill>
              <a:latin typeface="Lato Light" charset="0"/>
              <a:ea typeface="Lato Light" charset="0"/>
              <a:cs typeface="Lato Light" charset="0"/>
            </a:endParaRPr>
          </a:p>
        </p:txBody>
      </p:sp>
      <p:sp>
        <p:nvSpPr>
          <p:cNvPr id="11" name="PoljeZBesedilom 10">
            <a:extLst>
              <a:ext uri="{FF2B5EF4-FFF2-40B4-BE49-F238E27FC236}">
                <a16:creationId xmlns:a16="http://schemas.microsoft.com/office/drawing/2014/main" id="{6FC525A4-BC68-49BF-9A8F-8871CA30867E}"/>
              </a:ext>
            </a:extLst>
          </p:cNvPr>
          <p:cNvSpPr txBox="1"/>
          <p:nvPr/>
        </p:nvSpPr>
        <p:spPr>
          <a:xfrm>
            <a:off x="623518" y="4233481"/>
            <a:ext cx="10044953" cy="8217634"/>
          </a:xfrm>
          <a:prstGeom prst="rect">
            <a:avLst/>
          </a:prstGeom>
          <a:noFill/>
        </p:spPr>
        <p:txBody>
          <a:bodyPr wrap="square" rtlCol="0">
            <a:spAutoFit/>
          </a:bodyPr>
          <a:lstStyle/>
          <a:p>
            <a:pPr marL="571500" indent="-571500">
              <a:buFont typeface="Arial" panose="020B0604020202020204" pitchFamily="34" charset="0"/>
              <a:buChar char="•"/>
            </a:pPr>
            <a:r>
              <a:rPr lang="sl-SI"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Prvi in v tem trenutku tudi edini mednarodni projekt na ravni EU, s katerim se povezuje ozemlja več držav članic z ultra hitro širokopasovno infrastrukturo.</a:t>
            </a:r>
          </a:p>
          <a:p>
            <a:endPar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buFont typeface="Arial" panose="020B0604020202020204" pitchFamily="34" charset="0"/>
              <a:buChar char="•"/>
            </a:pP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RUNE-SI </a:t>
            </a:r>
            <a:r>
              <a:rPr lang="sl-SI" sz="3200" dirty="0" err="1">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d.o.o</a:t>
            </a: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 gradi </a:t>
            </a:r>
            <a:r>
              <a:rPr lang="sl-SI" sz="3200" dirty="0" err="1">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dostopovno</a:t>
            </a: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 omrežje po modelu </a:t>
            </a:r>
            <a:r>
              <a:rPr lang="sl-SI" sz="3200" dirty="0" err="1">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Fibre</a:t>
            </a: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 To </a:t>
            </a:r>
            <a:r>
              <a:rPr lang="sl-SI" sz="3200" dirty="0" err="1">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The</a:t>
            </a: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 Home – FTTH (optično vlakno do hiše) vsem potencialnim uporabnikom na območjih, ki so zajeta v projekt (podrobnejše podatke o pokritosti in načrtih gradnje je možno preveriti na</a:t>
            </a:r>
            <a:r>
              <a:rPr lang="sl-SI"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a:t>
            </a:r>
            <a:r>
              <a:rPr lang="sl-SI" sz="3200" dirty="0">
                <a:latin typeface="Lato Light" panose="020F0502020204030203" pitchFamily="34" charset="0"/>
                <a:ea typeface="Lato Light" panose="020F0502020204030203" pitchFamily="34" charset="0"/>
                <a:cs typeface="Lato Light" panose="020F0502020204030203" pitchFamily="34" charset="0"/>
                <a:hlinkClick r:id="rId2"/>
              </a:rPr>
              <a:t>www.ruralnetwork.eu)</a:t>
            </a: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a:t>
            </a:r>
          </a:p>
          <a:p>
            <a:pPr marL="571500" indent="-571500">
              <a:buFont typeface="Arial" panose="020B0604020202020204" pitchFamily="34" charset="0"/>
              <a:buChar char="•"/>
            </a:pPr>
            <a:endParaRPr lang="sl-SI" sz="3200" dirty="0">
              <a:latin typeface="Lato Light" panose="020F0502020204030203" pitchFamily="34" charset="0"/>
              <a:ea typeface="Lato Light" panose="020F0502020204030203" pitchFamily="34" charset="0"/>
              <a:cs typeface="Lato Light" panose="020F0502020204030203" pitchFamily="34" charset="0"/>
            </a:endParaRPr>
          </a:p>
          <a:p>
            <a:pPr marL="571500" indent="-571500">
              <a:buFont typeface="Arial" panose="020B0604020202020204" pitchFamily="34" charset="0"/>
              <a:buChar char="•"/>
            </a:pP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Gradnja do konca leta 2020 vključuje</a:t>
            </a:r>
          </a:p>
          <a:p>
            <a:pPr marL="1485946" lvl="1" indent="-571500">
              <a:buFont typeface="Arial" panose="020B0604020202020204" pitchFamily="34" charset="0"/>
              <a:buChar char="•"/>
            </a:pP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163 občin razdeljene v tri faze</a:t>
            </a:r>
          </a:p>
          <a:p>
            <a:pPr marL="1485946" lvl="1" indent="-571500">
              <a:buFont typeface="Arial" panose="020B0604020202020204" pitchFamily="34" charset="0"/>
              <a:buChar char="•"/>
            </a:pPr>
            <a:r>
              <a:rPr lang="sl-SI" sz="32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Izražen interes gradnje 239.000+ FTTH priključkov</a:t>
            </a:r>
          </a:p>
        </p:txBody>
      </p:sp>
      <p:pic>
        <p:nvPicPr>
          <p:cNvPr id="2" name="Slika 1">
            <a:extLst>
              <a:ext uri="{FF2B5EF4-FFF2-40B4-BE49-F238E27FC236}">
                <a16:creationId xmlns:a16="http://schemas.microsoft.com/office/drawing/2014/main" id="{387826CC-5F3B-4DFA-9B73-B56C4FDC1A15}"/>
              </a:ext>
            </a:extLst>
          </p:cNvPr>
          <p:cNvPicPr>
            <a:picLocks noChangeAspect="1"/>
          </p:cNvPicPr>
          <p:nvPr/>
        </p:nvPicPr>
        <p:blipFill>
          <a:blip r:embed="rId3"/>
          <a:stretch>
            <a:fillRect/>
          </a:stretch>
        </p:blipFill>
        <p:spPr>
          <a:xfrm>
            <a:off x="10503906" y="3545433"/>
            <a:ext cx="13883270" cy="9244291"/>
          </a:xfrm>
          <a:prstGeom prst="rect">
            <a:avLst/>
          </a:prstGeom>
        </p:spPr>
      </p:pic>
    </p:spTree>
    <p:extLst>
      <p:ext uri="{BB962C8B-B14F-4D97-AF65-F5344CB8AC3E}">
        <p14:creationId xmlns:p14="http://schemas.microsoft.com/office/powerpoint/2010/main" val="65589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0F398F27-A5C2-48E7-9162-97D501B02A46}"/>
              </a:ext>
            </a:extLst>
          </p:cNvPr>
          <p:cNvSpPr/>
          <p:nvPr/>
        </p:nvSpPr>
        <p:spPr>
          <a:xfrm rot="5400000">
            <a:off x="11216368" y="-11365757"/>
            <a:ext cx="1954437" cy="24387175"/>
          </a:xfrm>
          <a:prstGeom prst="rect">
            <a:avLst/>
          </a:prstGeom>
          <a:solidFill>
            <a:srgbClr val="ED1B2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 name="TextBox 23">
            <a:extLst>
              <a:ext uri="{FF2B5EF4-FFF2-40B4-BE49-F238E27FC236}">
                <a16:creationId xmlns:a16="http://schemas.microsoft.com/office/drawing/2014/main" id="{7A31F947-3B10-41FA-BF66-A621E7075B0E}"/>
              </a:ext>
            </a:extLst>
          </p:cNvPr>
          <p:cNvSpPr txBox="1"/>
          <p:nvPr/>
        </p:nvSpPr>
        <p:spPr>
          <a:xfrm>
            <a:off x="2731478" y="319998"/>
            <a:ext cx="18862430" cy="1938992"/>
          </a:xfrm>
          <a:prstGeom prst="rect">
            <a:avLst/>
          </a:prstGeom>
          <a:noFill/>
        </p:spPr>
        <p:txBody>
          <a:bodyPr wrap="square" rtlCol="0">
            <a:spAutoFit/>
          </a:bodyPr>
          <a:lstStyle/>
          <a:p>
            <a:r>
              <a:rPr lang="sl-SI" sz="6000" dirty="0">
                <a:solidFill>
                  <a:schemeClr val="bg1"/>
                </a:solidFill>
                <a:latin typeface="Lato Light" charset="0"/>
                <a:ea typeface="Lato Light" charset="0"/>
                <a:cs typeface="Lato Light" charset="0"/>
              </a:rPr>
              <a:t>RUNE – projekt na občinski ravni – S-38, S-40</a:t>
            </a:r>
          </a:p>
          <a:p>
            <a:endParaRPr lang="en-US" sz="6000" dirty="0">
              <a:solidFill>
                <a:schemeClr val="bg1"/>
              </a:solidFill>
              <a:latin typeface="Lato Light" charset="0"/>
              <a:ea typeface="Lato Light" charset="0"/>
              <a:cs typeface="Lato Light" charset="0"/>
            </a:endParaRPr>
          </a:p>
        </p:txBody>
      </p:sp>
      <p:graphicFrame>
        <p:nvGraphicFramePr>
          <p:cNvPr id="5" name="Tabela 4">
            <a:extLst>
              <a:ext uri="{FF2B5EF4-FFF2-40B4-BE49-F238E27FC236}">
                <a16:creationId xmlns:a16="http://schemas.microsoft.com/office/drawing/2014/main" id="{95D2F43C-3F27-4AE1-BA5F-F8C1827D00A5}"/>
              </a:ext>
            </a:extLst>
          </p:cNvPr>
          <p:cNvGraphicFramePr>
            <a:graphicFrameLocks noGrp="1"/>
          </p:cNvGraphicFramePr>
          <p:nvPr>
            <p:extLst>
              <p:ext uri="{D42A27DB-BD31-4B8C-83A1-F6EECF244321}">
                <p14:modId xmlns:p14="http://schemas.microsoft.com/office/powerpoint/2010/main" val="473923413"/>
              </p:ext>
            </p:extLst>
          </p:nvPr>
        </p:nvGraphicFramePr>
        <p:xfrm>
          <a:off x="509669" y="2461036"/>
          <a:ext cx="8111817" cy="4813578"/>
        </p:xfrm>
        <a:graphic>
          <a:graphicData uri="http://schemas.openxmlformats.org/drawingml/2006/table">
            <a:tbl>
              <a:tblPr/>
              <a:tblGrid>
                <a:gridCol w="3086572">
                  <a:extLst>
                    <a:ext uri="{9D8B030D-6E8A-4147-A177-3AD203B41FA5}">
                      <a16:colId xmlns:a16="http://schemas.microsoft.com/office/drawing/2014/main" val="4100728007"/>
                    </a:ext>
                  </a:extLst>
                </a:gridCol>
                <a:gridCol w="3086572">
                  <a:extLst>
                    <a:ext uri="{9D8B030D-6E8A-4147-A177-3AD203B41FA5}">
                      <a16:colId xmlns:a16="http://schemas.microsoft.com/office/drawing/2014/main" val="3701130758"/>
                    </a:ext>
                  </a:extLst>
                </a:gridCol>
                <a:gridCol w="1938673">
                  <a:extLst>
                    <a:ext uri="{9D8B030D-6E8A-4147-A177-3AD203B41FA5}">
                      <a16:colId xmlns:a16="http://schemas.microsoft.com/office/drawing/2014/main" val="707553624"/>
                    </a:ext>
                  </a:extLst>
                </a:gridCol>
              </a:tblGrid>
              <a:tr h="599533">
                <a:tc rowSpan="2">
                  <a:txBody>
                    <a:bodyPr/>
                    <a:lstStyle/>
                    <a:p>
                      <a:pPr algn="l" rtl="0" fontAlgn="b"/>
                      <a:r>
                        <a:rPr lang="sl-SI" sz="2400" b="1" i="0" u="none" strike="noStrike" dirty="0">
                          <a:solidFill>
                            <a:srgbClr val="FFFFFF"/>
                          </a:solidFill>
                          <a:effectLst/>
                          <a:latin typeface="Calibri" panose="020F0502020204030204" pitchFamily="34" charset="0"/>
                        </a:rPr>
                        <a:t>Občina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l" rtl="0" fontAlgn="b"/>
                      <a:r>
                        <a:rPr lang="fi-FI" sz="2400" b="1" i="0" u="none" strike="noStrike">
                          <a:solidFill>
                            <a:srgbClr val="FFFFFF"/>
                          </a:solidFill>
                          <a:effectLst/>
                          <a:latin typeface="Calibri" panose="020F0502020204030204" pitchFamily="34" charset="0"/>
                        </a:rPr>
                        <a:t>Gospodinjstva, ki ne morejo dobiti optike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sl-SI"/>
                    </a:p>
                  </a:txBody>
                  <a:tcPr/>
                </a:tc>
                <a:extLst>
                  <a:ext uri="{0D108BD9-81ED-4DB2-BD59-A6C34878D82A}">
                    <a16:rowId xmlns:a16="http://schemas.microsoft.com/office/drawing/2014/main" val="4008387677"/>
                  </a:ext>
                </a:extLst>
              </a:tr>
              <a:tr h="314416">
                <a:tc vMerge="1">
                  <a:txBody>
                    <a:bodyPr/>
                    <a:lstStyle/>
                    <a:p>
                      <a:endParaRPr lang="sl-SI"/>
                    </a:p>
                  </a:txBody>
                  <a:tcPr/>
                </a:tc>
                <a:tc>
                  <a:txBody>
                    <a:bodyPr/>
                    <a:lstStyle/>
                    <a:p>
                      <a:pPr algn="ctr" rtl="0" fontAlgn="b"/>
                      <a:r>
                        <a:rPr lang="sl-SI" sz="2400" b="1" i="0" u="none" strike="noStrike">
                          <a:solidFill>
                            <a:srgbClr val="FFFFFF"/>
                          </a:solidFill>
                          <a:effectLst/>
                          <a:latin typeface="Calibri" panose="020F0502020204030204" pitchFamily="34" charset="0"/>
                        </a:rPr>
                        <a:t>RuNe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sl-SI" sz="2400" b="1" i="0" u="none" strike="noStrike">
                          <a:solidFill>
                            <a:srgbClr val="FFFFFF"/>
                          </a:solidFill>
                          <a:effectLst/>
                          <a:latin typeface="Calibri" panose="020F0502020204030204" pitchFamily="34" charset="0"/>
                        </a:rPr>
                        <a:t>Bele lise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425449502"/>
                  </a:ext>
                </a:extLst>
              </a:tr>
              <a:tr h="558071">
                <a:tc>
                  <a:txBody>
                    <a:bodyPr/>
                    <a:lstStyle/>
                    <a:p>
                      <a:pPr algn="l" rtl="0" fontAlgn="b"/>
                      <a:r>
                        <a:rPr lang="sl-SI" sz="2400" b="1" i="0" u="none" strike="noStrike" dirty="0">
                          <a:solidFill>
                            <a:srgbClr val="FF0000"/>
                          </a:solidFill>
                          <a:effectLst/>
                          <a:latin typeface="Calibri" panose="020F0502020204030204" pitchFamily="34" charset="0"/>
                        </a:rPr>
                        <a:t>Bled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1.331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345560"/>
                  </a:ext>
                </a:extLst>
              </a:tr>
              <a:tr h="599533">
                <a:tc>
                  <a:txBody>
                    <a:bodyPr/>
                    <a:lstStyle/>
                    <a:p>
                      <a:pPr algn="l" rtl="0" fontAlgn="b"/>
                      <a:r>
                        <a:rPr lang="sl-SI" sz="2400" b="1" i="0" u="none" strike="noStrike" dirty="0">
                          <a:solidFill>
                            <a:srgbClr val="FF0000"/>
                          </a:solidFill>
                          <a:effectLst/>
                          <a:latin typeface="Calibri" panose="020F0502020204030204" pitchFamily="34" charset="0"/>
                        </a:rPr>
                        <a:t>Jesenice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1.791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663409"/>
                  </a:ext>
                </a:extLst>
              </a:tr>
              <a:tr h="599533">
                <a:tc>
                  <a:txBody>
                    <a:bodyPr/>
                    <a:lstStyle/>
                    <a:p>
                      <a:pPr algn="l" rtl="0" fontAlgn="b"/>
                      <a:r>
                        <a:rPr lang="sl-SI" sz="2400" b="1" i="0" u="none" strike="noStrike" dirty="0">
                          <a:solidFill>
                            <a:srgbClr val="FF0000"/>
                          </a:solidFill>
                          <a:effectLst/>
                          <a:latin typeface="Calibri" panose="020F0502020204030204" pitchFamily="34" charset="0"/>
                        </a:rPr>
                        <a:t>Preddvor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837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107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202541"/>
                  </a:ext>
                </a:extLst>
              </a:tr>
              <a:tr h="599533">
                <a:tc>
                  <a:txBody>
                    <a:bodyPr/>
                    <a:lstStyle/>
                    <a:p>
                      <a:pPr algn="l" rtl="0" fontAlgn="b"/>
                      <a:r>
                        <a:rPr lang="sl-SI" sz="2400" b="1" i="0" u="none" strike="noStrike" dirty="0">
                          <a:solidFill>
                            <a:srgbClr val="FF0000"/>
                          </a:solidFill>
                          <a:effectLst/>
                          <a:latin typeface="Calibri" panose="020F0502020204030204" pitchFamily="34" charset="0"/>
                        </a:rPr>
                        <a:t>Šenčur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792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591656"/>
                  </a:ext>
                </a:extLst>
              </a:tr>
              <a:tr h="599533">
                <a:tc>
                  <a:txBody>
                    <a:bodyPr/>
                    <a:lstStyle/>
                    <a:p>
                      <a:pPr algn="l" rtl="0" fontAlgn="b"/>
                      <a:r>
                        <a:rPr lang="sl-SI" sz="2400" b="1" i="0" u="none" strike="noStrike" dirty="0">
                          <a:solidFill>
                            <a:srgbClr val="FF0000"/>
                          </a:solidFill>
                          <a:effectLst/>
                          <a:latin typeface="Calibri" panose="020F0502020204030204" pitchFamily="34" charset="0"/>
                        </a:rPr>
                        <a:t>Žirovnica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940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sl-SI" sz="2400" b="1" i="0" u="none" strike="noStrike" dirty="0">
                          <a:solidFill>
                            <a:srgbClr val="FF0000"/>
                          </a:solidFill>
                          <a:effectLst/>
                          <a:latin typeface="Calibri" panose="020F0502020204030204" pitchFamily="34" charset="0"/>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783090"/>
                  </a:ext>
                </a:extLst>
              </a:tr>
              <a:tr h="599533">
                <a:tc>
                  <a:txBody>
                    <a:bodyPr/>
                    <a:lstStyle/>
                    <a:p>
                      <a:pPr algn="l" rtl="0" fontAlgn="b"/>
                      <a:r>
                        <a:rPr lang="sl-SI" sz="2400" b="1" i="0" u="none" strike="noStrike">
                          <a:solidFill>
                            <a:srgbClr val="000000"/>
                          </a:solidFill>
                          <a:effectLst/>
                          <a:latin typeface="Calibri" panose="020F0502020204030204" pitchFamily="34" charset="0"/>
                        </a:rPr>
                        <a:t>SKUPAJ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rtl="0" fontAlgn="b"/>
                      <a:r>
                        <a:rPr lang="sl-SI" sz="2400" b="1" i="0" u="none" strike="noStrike" dirty="0">
                          <a:solidFill>
                            <a:srgbClr val="000000"/>
                          </a:solidFill>
                          <a:effectLst/>
                          <a:latin typeface="Calibri" panose="020F0502020204030204" pitchFamily="34" charset="0"/>
                        </a:rPr>
                        <a:t>                               5.691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rtl="0" fontAlgn="b"/>
                      <a:r>
                        <a:rPr lang="sl-SI" sz="2400" b="1" i="0" u="none" strike="noStrike" dirty="0">
                          <a:solidFill>
                            <a:srgbClr val="000000"/>
                          </a:solidFill>
                          <a:effectLst/>
                          <a:latin typeface="Calibri" panose="020F0502020204030204" pitchFamily="34" charset="0"/>
                        </a:rPr>
                        <a:t>                     148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79537319"/>
                  </a:ext>
                </a:extLst>
              </a:tr>
            </a:tbl>
          </a:graphicData>
        </a:graphic>
      </p:graphicFrame>
      <p:pic>
        <p:nvPicPr>
          <p:cNvPr id="2" name="Slika 1">
            <a:extLst>
              <a:ext uri="{FF2B5EF4-FFF2-40B4-BE49-F238E27FC236}">
                <a16:creationId xmlns:a16="http://schemas.microsoft.com/office/drawing/2014/main" id="{8630CDAB-13B1-4C1D-A854-25C2E5774689}"/>
              </a:ext>
            </a:extLst>
          </p:cNvPr>
          <p:cNvPicPr>
            <a:picLocks noChangeAspect="1"/>
          </p:cNvPicPr>
          <p:nvPr/>
        </p:nvPicPr>
        <p:blipFill>
          <a:blip r:embed="rId2"/>
          <a:stretch>
            <a:fillRect/>
          </a:stretch>
        </p:blipFill>
        <p:spPr>
          <a:xfrm>
            <a:off x="8906494" y="1848047"/>
            <a:ext cx="15202663" cy="10588563"/>
          </a:xfrm>
          <a:prstGeom prst="rect">
            <a:avLst/>
          </a:prstGeom>
        </p:spPr>
      </p:pic>
    </p:spTree>
    <p:extLst>
      <p:ext uri="{BB962C8B-B14F-4D97-AF65-F5344CB8AC3E}">
        <p14:creationId xmlns:p14="http://schemas.microsoft.com/office/powerpoint/2010/main" val="17096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8C85FBF7-A0D0-48D5-9A06-18A842482ACF}"/>
              </a:ext>
            </a:extLst>
          </p:cNvPr>
          <p:cNvGraphicFramePr>
            <a:graphicFrameLocks noGrp="1"/>
          </p:cNvGraphicFramePr>
          <p:nvPr>
            <p:extLst>
              <p:ext uri="{D42A27DB-BD31-4B8C-83A1-F6EECF244321}">
                <p14:modId xmlns:p14="http://schemas.microsoft.com/office/powerpoint/2010/main" val="3671085405"/>
              </p:ext>
            </p:extLst>
          </p:nvPr>
        </p:nvGraphicFramePr>
        <p:xfrm>
          <a:off x="1204375" y="720537"/>
          <a:ext cx="9744674" cy="3412080"/>
        </p:xfrm>
        <a:graphic>
          <a:graphicData uri="http://schemas.openxmlformats.org/drawingml/2006/table">
            <a:tbl>
              <a:tblPr/>
              <a:tblGrid>
                <a:gridCol w="2388594">
                  <a:extLst>
                    <a:ext uri="{9D8B030D-6E8A-4147-A177-3AD203B41FA5}">
                      <a16:colId xmlns:a16="http://schemas.microsoft.com/office/drawing/2014/main" val="2671727970"/>
                    </a:ext>
                  </a:extLst>
                </a:gridCol>
                <a:gridCol w="1496153">
                  <a:extLst>
                    <a:ext uri="{9D8B030D-6E8A-4147-A177-3AD203B41FA5}">
                      <a16:colId xmlns:a16="http://schemas.microsoft.com/office/drawing/2014/main" val="874883180"/>
                    </a:ext>
                  </a:extLst>
                </a:gridCol>
                <a:gridCol w="1476466">
                  <a:extLst>
                    <a:ext uri="{9D8B030D-6E8A-4147-A177-3AD203B41FA5}">
                      <a16:colId xmlns:a16="http://schemas.microsoft.com/office/drawing/2014/main" val="2260739778"/>
                    </a:ext>
                  </a:extLst>
                </a:gridCol>
                <a:gridCol w="1259916">
                  <a:extLst>
                    <a:ext uri="{9D8B030D-6E8A-4147-A177-3AD203B41FA5}">
                      <a16:colId xmlns:a16="http://schemas.microsoft.com/office/drawing/2014/main" val="2885456728"/>
                    </a:ext>
                  </a:extLst>
                </a:gridCol>
                <a:gridCol w="1259916">
                  <a:extLst>
                    <a:ext uri="{9D8B030D-6E8A-4147-A177-3AD203B41FA5}">
                      <a16:colId xmlns:a16="http://schemas.microsoft.com/office/drawing/2014/main" val="2953921452"/>
                    </a:ext>
                  </a:extLst>
                </a:gridCol>
                <a:gridCol w="1863629">
                  <a:extLst>
                    <a:ext uri="{9D8B030D-6E8A-4147-A177-3AD203B41FA5}">
                      <a16:colId xmlns:a16="http://schemas.microsoft.com/office/drawing/2014/main" val="1186557895"/>
                    </a:ext>
                  </a:extLst>
                </a:gridCol>
              </a:tblGrid>
              <a:tr h="341208">
                <a:tc rowSpan="2">
                  <a:txBody>
                    <a:bodyPr/>
                    <a:lstStyle/>
                    <a:p>
                      <a:pPr algn="l" fontAlgn="b"/>
                      <a:r>
                        <a:rPr lang="sl-SI" sz="20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sl-SI" sz="2000" b="1" i="0" u="none" strike="noStrike">
                          <a:solidFill>
                            <a:srgbClr val="000000"/>
                          </a:solidFill>
                          <a:effectLst/>
                          <a:latin typeface="Calibri" panose="020F0502020204030204" pitchFamily="34" charset="0"/>
                        </a:rPr>
                        <a:t>RuNe - gospodinjstva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gridSpan="2">
                  <a:txBody>
                    <a:bodyPr/>
                    <a:lstStyle/>
                    <a:p>
                      <a:pPr algn="ctr" fontAlgn="ctr"/>
                      <a:r>
                        <a:rPr lang="sl-SI" sz="2000" b="1" i="0" u="none" strike="noStrike">
                          <a:solidFill>
                            <a:srgbClr val="000000"/>
                          </a:solidFill>
                          <a:effectLst/>
                          <a:latin typeface="Calibri" panose="020F0502020204030204" pitchFamily="34" charset="0"/>
                        </a:rPr>
                        <a:t>RuNe - 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rowSpan="2">
                  <a:txBody>
                    <a:bodyPr/>
                    <a:lstStyle/>
                    <a:p>
                      <a:pPr algn="l" fontAlgn="ctr"/>
                      <a:r>
                        <a:rPr lang="sl-SI" sz="2000" b="1" i="0" u="none" strike="noStrike" dirty="0" err="1">
                          <a:solidFill>
                            <a:srgbClr val="000000"/>
                          </a:solidFill>
                          <a:effectLst/>
                          <a:latin typeface="Calibri" panose="020F0502020204030204" pitchFamily="34" charset="0"/>
                        </a:rPr>
                        <a:t>RuNe</a:t>
                      </a:r>
                      <a:r>
                        <a:rPr lang="sl-SI" sz="2000" b="1" i="0" u="none" strike="noStrike" dirty="0">
                          <a:solidFill>
                            <a:srgbClr val="000000"/>
                          </a:solidFill>
                          <a:effectLst/>
                          <a:latin typeface="Calibri" panose="020F0502020204030204" pitchFamily="34" charset="0"/>
                        </a:rPr>
                        <a:t> - Skupaj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49268424"/>
                  </a:ext>
                </a:extLst>
              </a:tr>
              <a:tr h="341208">
                <a:tc vMerge="1">
                  <a:txBody>
                    <a:bodyPr/>
                    <a:lstStyle/>
                    <a:p>
                      <a:endParaRPr lang="sl-SI"/>
                    </a:p>
                  </a:txBody>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dirty="0">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sl-SI"/>
                    </a:p>
                  </a:txBody>
                  <a:tcPr/>
                </a:tc>
                <a:extLst>
                  <a:ext uri="{0D108BD9-81ED-4DB2-BD59-A6C34878D82A}">
                    <a16:rowId xmlns:a16="http://schemas.microsoft.com/office/drawing/2014/main" val="2512150477"/>
                  </a:ext>
                </a:extLst>
              </a:tr>
              <a:tr h="341208">
                <a:tc>
                  <a:txBody>
                    <a:bodyPr/>
                    <a:lstStyle/>
                    <a:p>
                      <a:pPr algn="l" fontAlgn="b"/>
                      <a:r>
                        <a:rPr lang="sl-SI" sz="2000" b="1" i="0" u="none" strike="noStrike" dirty="0">
                          <a:solidFill>
                            <a:srgbClr val="000000"/>
                          </a:solidFill>
                          <a:effectLst/>
                          <a:latin typeface="Calibri" panose="020F0502020204030204" pitchFamily="34" charset="0"/>
                        </a:rPr>
                        <a:t>Bled</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660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34536733"/>
                  </a:ext>
                </a:extLst>
              </a:tr>
              <a:tr h="341208">
                <a:tc>
                  <a:txBody>
                    <a:bodyPr/>
                    <a:lstStyle/>
                    <a:p>
                      <a:pPr algn="l" fontAlgn="b"/>
                      <a:r>
                        <a:rPr lang="sl-SI" sz="2000" b="1" i="0" u="none" strike="noStrike" dirty="0">
                          <a:solidFill>
                            <a:srgbClr val="000000"/>
                          </a:solidFill>
                          <a:effectLst/>
                          <a:latin typeface="Calibri" panose="020F0502020204030204" pitchFamily="34" charset="0"/>
                        </a:rPr>
                        <a:t>Bodešče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90239449"/>
                  </a:ext>
                </a:extLst>
              </a:tr>
              <a:tr h="341208">
                <a:tc>
                  <a:txBody>
                    <a:bodyPr/>
                    <a:lstStyle/>
                    <a:p>
                      <a:pPr algn="l" fontAlgn="b"/>
                      <a:r>
                        <a:rPr lang="sl-SI" sz="2000" b="1" i="0" u="none" strike="noStrike" dirty="0">
                          <a:solidFill>
                            <a:srgbClr val="000000"/>
                          </a:solidFill>
                          <a:effectLst/>
                          <a:latin typeface="Calibri" panose="020F0502020204030204" pitchFamily="34" charset="0"/>
                        </a:rPr>
                        <a:t>Bohinjska Bela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174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177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56878273"/>
                  </a:ext>
                </a:extLst>
              </a:tr>
              <a:tr h="341208">
                <a:tc>
                  <a:txBody>
                    <a:bodyPr/>
                    <a:lstStyle/>
                    <a:p>
                      <a:pPr algn="l" fontAlgn="b"/>
                      <a:r>
                        <a:rPr lang="sl-SI" sz="2000" b="1" i="0" u="none" strike="noStrike" dirty="0">
                          <a:solidFill>
                            <a:srgbClr val="000000"/>
                          </a:solidFill>
                          <a:effectLst/>
                          <a:latin typeface="Calibri" panose="020F0502020204030204" pitchFamily="34" charset="0"/>
                        </a:rPr>
                        <a:t>Koritno</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3521764"/>
                  </a:ext>
                </a:extLst>
              </a:tr>
              <a:tr h="341208">
                <a:tc>
                  <a:txBody>
                    <a:bodyPr/>
                    <a:lstStyle/>
                    <a:p>
                      <a:pPr algn="l" fontAlgn="b"/>
                      <a:r>
                        <a:rPr lang="sl-SI" sz="2000" b="1" i="0" u="none" strike="noStrike" dirty="0">
                          <a:solidFill>
                            <a:srgbClr val="000000"/>
                          </a:solidFill>
                          <a:effectLst/>
                          <a:latin typeface="Calibri" panose="020F0502020204030204" pitchFamily="34" charset="0"/>
                        </a:rPr>
                        <a:t>Ribno</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66228947"/>
                  </a:ext>
                </a:extLst>
              </a:tr>
              <a:tr h="341208">
                <a:tc>
                  <a:txBody>
                    <a:bodyPr/>
                    <a:lstStyle/>
                    <a:p>
                      <a:pPr algn="l" fontAlgn="b"/>
                      <a:r>
                        <a:rPr lang="sl-SI" sz="2000" b="1" i="0" u="none" strike="noStrike">
                          <a:solidFill>
                            <a:srgbClr val="000000"/>
                          </a:solidFill>
                          <a:effectLst/>
                          <a:latin typeface="Calibri" panose="020F0502020204030204" pitchFamily="34" charset="0"/>
                        </a:rPr>
                        <a:t>Slamniki</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25234698"/>
                  </a:ext>
                </a:extLst>
              </a:tr>
              <a:tr h="341208">
                <a:tc>
                  <a:txBody>
                    <a:bodyPr/>
                    <a:lstStyle/>
                    <a:p>
                      <a:pPr algn="l" fontAlgn="b"/>
                      <a:r>
                        <a:rPr lang="sl-SI" sz="2000" b="1" i="0" u="none" strike="noStrike">
                          <a:solidFill>
                            <a:srgbClr val="000000"/>
                          </a:solidFill>
                          <a:effectLst/>
                          <a:latin typeface="Calibri" panose="020F0502020204030204" pitchFamily="34" charset="0"/>
                        </a:rPr>
                        <a:t>Zasip</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131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137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21896832"/>
                  </a:ext>
                </a:extLst>
              </a:tr>
              <a:tr h="341208">
                <a:tc>
                  <a:txBody>
                    <a:bodyPr/>
                    <a:lstStyle/>
                    <a:p>
                      <a:pPr algn="l" fontAlgn="b"/>
                      <a:r>
                        <a:rPr lang="sl-SI" sz="2000" b="1" i="0" u="none" strike="noStrike">
                          <a:solidFill>
                            <a:srgbClr val="000000"/>
                          </a:solidFill>
                          <a:effectLst/>
                          <a:latin typeface="Calibri" panose="020F0502020204030204" pitchFamily="34" charset="0"/>
                        </a:rPr>
                        <a:t>Skupaj Bled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a:solidFill>
                            <a:srgbClr val="000000"/>
                          </a:solidFill>
                          <a:effectLst/>
                          <a:latin typeface="Calibri" panose="020F0502020204030204" pitchFamily="34"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dirty="0">
                          <a:solidFill>
                            <a:srgbClr val="000000"/>
                          </a:solidFill>
                          <a:effectLst/>
                          <a:latin typeface="Calibri" panose="020F0502020204030204" pitchFamily="34" charset="0"/>
                        </a:rPr>
                        <a:t>         1.205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dirty="0">
                          <a:solidFill>
                            <a:srgbClr val="000000"/>
                          </a:solidFill>
                          <a:effectLst/>
                          <a:latin typeface="Calibri" panose="020F0502020204030204" pitchFamily="34" charset="0"/>
                        </a:rPr>
                        <a:t>            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dirty="0">
                          <a:solidFill>
                            <a:srgbClr val="000000"/>
                          </a:solidFill>
                          <a:effectLst/>
                          <a:latin typeface="Calibri" panose="020F0502020204030204" pitchFamily="34" charset="0"/>
                        </a:rPr>
                        <a:t>                1.331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92259926"/>
                  </a:ext>
                </a:extLst>
              </a:tr>
            </a:tbl>
          </a:graphicData>
        </a:graphic>
      </p:graphicFrame>
      <p:graphicFrame>
        <p:nvGraphicFramePr>
          <p:cNvPr id="4" name="Tabela 3">
            <a:extLst>
              <a:ext uri="{FF2B5EF4-FFF2-40B4-BE49-F238E27FC236}">
                <a16:creationId xmlns:a16="http://schemas.microsoft.com/office/drawing/2014/main" id="{DA376589-B386-4605-93C2-3D3DDBB663A8}"/>
              </a:ext>
            </a:extLst>
          </p:cNvPr>
          <p:cNvGraphicFramePr>
            <a:graphicFrameLocks noGrp="1"/>
          </p:cNvGraphicFramePr>
          <p:nvPr>
            <p:extLst>
              <p:ext uri="{D42A27DB-BD31-4B8C-83A1-F6EECF244321}">
                <p14:modId xmlns:p14="http://schemas.microsoft.com/office/powerpoint/2010/main" val="2562992275"/>
              </p:ext>
            </p:extLst>
          </p:nvPr>
        </p:nvGraphicFramePr>
        <p:xfrm>
          <a:off x="12818442" y="6325067"/>
          <a:ext cx="10364359" cy="4400550"/>
        </p:xfrm>
        <a:graphic>
          <a:graphicData uri="http://schemas.openxmlformats.org/drawingml/2006/table">
            <a:tbl>
              <a:tblPr/>
              <a:tblGrid>
                <a:gridCol w="2763828">
                  <a:extLst>
                    <a:ext uri="{9D8B030D-6E8A-4147-A177-3AD203B41FA5}">
                      <a16:colId xmlns:a16="http://schemas.microsoft.com/office/drawing/2014/main" val="2069910029"/>
                    </a:ext>
                  </a:extLst>
                </a:gridCol>
                <a:gridCol w="1492468">
                  <a:extLst>
                    <a:ext uri="{9D8B030D-6E8A-4147-A177-3AD203B41FA5}">
                      <a16:colId xmlns:a16="http://schemas.microsoft.com/office/drawing/2014/main" val="22371994"/>
                    </a:ext>
                  </a:extLst>
                </a:gridCol>
                <a:gridCol w="1492468">
                  <a:extLst>
                    <a:ext uri="{9D8B030D-6E8A-4147-A177-3AD203B41FA5}">
                      <a16:colId xmlns:a16="http://schemas.microsoft.com/office/drawing/2014/main" val="3150938016"/>
                    </a:ext>
                  </a:extLst>
                </a:gridCol>
                <a:gridCol w="1326638">
                  <a:extLst>
                    <a:ext uri="{9D8B030D-6E8A-4147-A177-3AD203B41FA5}">
                      <a16:colId xmlns:a16="http://schemas.microsoft.com/office/drawing/2014/main" val="185973772"/>
                    </a:ext>
                  </a:extLst>
                </a:gridCol>
                <a:gridCol w="1326638">
                  <a:extLst>
                    <a:ext uri="{9D8B030D-6E8A-4147-A177-3AD203B41FA5}">
                      <a16:colId xmlns:a16="http://schemas.microsoft.com/office/drawing/2014/main" val="3539853832"/>
                    </a:ext>
                  </a:extLst>
                </a:gridCol>
                <a:gridCol w="1962319">
                  <a:extLst>
                    <a:ext uri="{9D8B030D-6E8A-4147-A177-3AD203B41FA5}">
                      <a16:colId xmlns:a16="http://schemas.microsoft.com/office/drawing/2014/main" val="1639253003"/>
                    </a:ext>
                  </a:extLst>
                </a:gridCol>
              </a:tblGrid>
              <a:tr h="287751">
                <a:tc rowSpan="2">
                  <a:txBody>
                    <a:bodyPr/>
                    <a:lstStyle/>
                    <a:p>
                      <a:pPr algn="l" fontAlgn="b"/>
                      <a:r>
                        <a:rPr lang="sl-SI" sz="20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sl-SI" sz="2000" b="1" i="0" u="none" strike="noStrike">
                          <a:solidFill>
                            <a:srgbClr val="000000"/>
                          </a:solidFill>
                          <a:effectLst/>
                          <a:latin typeface="Calibri" panose="020F0502020204030204" pitchFamily="34" charset="0"/>
                        </a:rPr>
                        <a:t>RuNe - gospodinjstva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gridSpan="2">
                  <a:txBody>
                    <a:bodyPr/>
                    <a:lstStyle/>
                    <a:p>
                      <a:pPr algn="ctr" fontAlgn="ctr"/>
                      <a:r>
                        <a:rPr lang="sl-SI" sz="2000" b="1" i="0" u="none" strike="noStrike">
                          <a:solidFill>
                            <a:srgbClr val="000000"/>
                          </a:solidFill>
                          <a:effectLst/>
                          <a:latin typeface="Calibri" panose="020F0502020204030204" pitchFamily="34" charset="0"/>
                        </a:rPr>
                        <a:t>RuNe - 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rowSpan="2">
                  <a:txBody>
                    <a:bodyPr/>
                    <a:lstStyle/>
                    <a:p>
                      <a:pPr algn="l" fontAlgn="ctr"/>
                      <a:r>
                        <a:rPr lang="sl-SI" sz="2000" b="1" i="0" u="none" strike="noStrike" dirty="0" err="1">
                          <a:solidFill>
                            <a:srgbClr val="000000"/>
                          </a:solidFill>
                          <a:effectLst/>
                          <a:latin typeface="Calibri" panose="020F0502020204030204" pitchFamily="34" charset="0"/>
                        </a:rPr>
                        <a:t>RuNe</a:t>
                      </a:r>
                      <a:r>
                        <a:rPr lang="sl-SI" sz="2000" b="1" i="0" u="none" strike="noStrike" dirty="0">
                          <a:solidFill>
                            <a:srgbClr val="000000"/>
                          </a:solidFill>
                          <a:effectLst/>
                          <a:latin typeface="Calibri" panose="020F0502020204030204" pitchFamily="34" charset="0"/>
                        </a:rPr>
                        <a:t> - Skupaj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64505394"/>
                  </a:ext>
                </a:extLst>
              </a:tr>
              <a:tr h="287751">
                <a:tc vMerge="1">
                  <a:txBody>
                    <a:bodyPr/>
                    <a:lstStyle/>
                    <a:p>
                      <a:endParaRPr lang="sl-SI"/>
                    </a:p>
                  </a:txBody>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dirty="0">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sl-SI"/>
                    </a:p>
                  </a:txBody>
                  <a:tcPr/>
                </a:tc>
                <a:extLst>
                  <a:ext uri="{0D108BD9-81ED-4DB2-BD59-A6C34878D82A}">
                    <a16:rowId xmlns:a16="http://schemas.microsoft.com/office/drawing/2014/main" val="1587500066"/>
                  </a:ext>
                </a:extLst>
              </a:tr>
              <a:tr h="287751">
                <a:tc>
                  <a:txBody>
                    <a:bodyPr/>
                    <a:lstStyle/>
                    <a:p>
                      <a:pPr algn="l" fontAlgn="b"/>
                      <a:r>
                        <a:rPr lang="sl-SI" sz="2000" b="1" i="0" u="none" strike="noStrike">
                          <a:solidFill>
                            <a:srgbClr val="000000"/>
                          </a:solidFill>
                          <a:effectLst/>
                          <a:latin typeface="Calibri" panose="020F0502020204030204" pitchFamily="34" charset="0"/>
                        </a:rPr>
                        <a:t>Blejska Dobrava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253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261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85410177"/>
                  </a:ext>
                </a:extLst>
              </a:tr>
              <a:tr h="287751">
                <a:tc>
                  <a:txBody>
                    <a:bodyPr/>
                    <a:lstStyle/>
                    <a:p>
                      <a:pPr algn="l" fontAlgn="b"/>
                      <a:r>
                        <a:rPr lang="sl-SI" sz="2000" b="1" i="0" u="none" strike="noStrike" dirty="0">
                          <a:solidFill>
                            <a:srgbClr val="000000"/>
                          </a:solidFill>
                          <a:effectLst/>
                          <a:latin typeface="Calibri" panose="020F0502020204030204" pitchFamily="34" charset="0"/>
                        </a:rPr>
                        <a:t>Hrušica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66786056"/>
                  </a:ext>
                </a:extLst>
              </a:tr>
              <a:tr h="287751">
                <a:tc>
                  <a:txBody>
                    <a:bodyPr/>
                    <a:lstStyle/>
                    <a:p>
                      <a:pPr algn="l" fontAlgn="b"/>
                      <a:r>
                        <a:rPr lang="sl-SI" sz="2000" b="1" i="0" u="none" strike="noStrike">
                          <a:solidFill>
                            <a:srgbClr val="000000"/>
                          </a:solidFill>
                          <a:effectLst/>
                          <a:latin typeface="Calibri" panose="020F0502020204030204" pitchFamily="34" charset="0"/>
                        </a:rPr>
                        <a:t>Javorniški Rovt</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108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134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21414087"/>
                  </a:ext>
                </a:extLst>
              </a:tr>
              <a:tr h="287751">
                <a:tc>
                  <a:txBody>
                    <a:bodyPr/>
                    <a:lstStyle/>
                    <a:p>
                      <a:pPr algn="l" fontAlgn="b"/>
                      <a:r>
                        <a:rPr lang="sl-SI" sz="2000" b="1" i="0" u="none" strike="noStrike" dirty="0">
                          <a:solidFill>
                            <a:srgbClr val="000000"/>
                          </a:solidFill>
                          <a:effectLst/>
                          <a:latin typeface="Calibri" panose="020F0502020204030204" pitchFamily="34" charset="0"/>
                        </a:rPr>
                        <a:t>Kočna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40505990"/>
                  </a:ext>
                </a:extLst>
              </a:tr>
              <a:tr h="287751">
                <a:tc>
                  <a:txBody>
                    <a:bodyPr/>
                    <a:lstStyle/>
                    <a:p>
                      <a:pPr algn="l" fontAlgn="b"/>
                      <a:r>
                        <a:rPr lang="sl-SI" sz="2000" b="1" i="0" u="none" strike="noStrike">
                          <a:solidFill>
                            <a:srgbClr val="000000"/>
                          </a:solidFill>
                          <a:effectLst/>
                          <a:latin typeface="Calibri" panose="020F0502020204030204" pitchFamily="34" charset="0"/>
                        </a:rPr>
                        <a:t>Koroška Bela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778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819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22030012"/>
                  </a:ext>
                </a:extLst>
              </a:tr>
              <a:tr h="287751">
                <a:tc>
                  <a:txBody>
                    <a:bodyPr/>
                    <a:lstStyle/>
                    <a:p>
                      <a:pPr algn="l" fontAlgn="b"/>
                      <a:r>
                        <a:rPr lang="sl-SI" sz="2000" b="1" i="0" u="none" strike="noStrike" dirty="0">
                          <a:solidFill>
                            <a:srgbClr val="000000"/>
                          </a:solidFill>
                          <a:effectLst/>
                          <a:latin typeface="Calibri" panose="020F0502020204030204" pitchFamily="34" charset="0"/>
                        </a:rPr>
                        <a:t>Lipce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47348569"/>
                  </a:ext>
                </a:extLst>
              </a:tr>
              <a:tr h="287751">
                <a:tc>
                  <a:txBody>
                    <a:bodyPr/>
                    <a:lstStyle/>
                    <a:p>
                      <a:pPr algn="l" fontAlgn="b"/>
                      <a:r>
                        <a:rPr lang="sl-SI" sz="2000" b="1" i="0" u="none" strike="noStrike">
                          <a:solidFill>
                            <a:srgbClr val="000000"/>
                          </a:solidFill>
                          <a:effectLst/>
                          <a:latin typeface="Calibri" panose="020F0502020204030204" pitchFamily="34" charset="0"/>
                        </a:rPr>
                        <a:t>Planina pod Golico</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107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174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11644083"/>
                  </a:ext>
                </a:extLst>
              </a:tr>
              <a:tr h="287751">
                <a:tc>
                  <a:txBody>
                    <a:bodyPr/>
                    <a:lstStyle/>
                    <a:p>
                      <a:pPr algn="l" fontAlgn="b"/>
                      <a:r>
                        <a:rPr lang="sl-SI" sz="2000" b="1" i="0" u="none" strike="noStrike">
                          <a:solidFill>
                            <a:srgbClr val="000000"/>
                          </a:solidFill>
                          <a:effectLst/>
                          <a:latin typeface="Calibri" panose="020F0502020204030204" pitchFamily="34" charset="0"/>
                        </a:rPr>
                        <a:t>Plavški Rovt</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44417464"/>
                  </a:ext>
                </a:extLst>
              </a:tr>
              <a:tr h="287751">
                <a:tc>
                  <a:txBody>
                    <a:bodyPr/>
                    <a:lstStyle/>
                    <a:p>
                      <a:pPr algn="l" fontAlgn="b"/>
                      <a:r>
                        <a:rPr lang="sl-SI" sz="2000" b="1" i="0" u="none" strike="noStrike">
                          <a:solidFill>
                            <a:srgbClr val="000000"/>
                          </a:solidFill>
                          <a:effectLst/>
                          <a:latin typeface="Calibri" panose="020F0502020204030204" pitchFamily="34" charset="0"/>
                        </a:rPr>
                        <a:t>Podkočna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07585840"/>
                  </a:ext>
                </a:extLst>
              </a:tr>
              <a:tr h="287751">
                <a:tc>
                  <a:txBody>
                    <a:bodyPr/>
                    <a:lstStyle/>
                    <a:p>
                      <a:pPr algn="l" fontAlgn="b"/>
                      <a:r>
                        <a:rPr lang="sl-SI" sz="2000" b="1" i="0" u="none" strike="noStrike">
                          <a:solidFill>
                            <a:srgbClr val="000000"/>
                          </a:solidFill>
                          <a:effectLst/>
                          <a:latin typeface="Calibri" panose="020F0502020204030204" pitchFamily="34" charset="0"/>
                        </a:rPr>
                        <a:t>Potoki</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dirty="0">
                          <a:solidFill>
                            <a:srgbClr val="000000"/>
                          </a:solidFill>
                          <a:effectLst/>
                          <a:latin typeface="Calibri" panose="020F0502020204030204" pitchFamily="34" charset="0"/>
                        </a:rPr>
                        <a:t>                      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2084482"/>
                  </a:ext>
                </a:extLst>
              </a:tr>
              <a:tr h="287751">
                <a:tc>
                  <a:txBody>
                    <a:bodyPr/>
                    <a:lstStyle/>
                    <a:p>
                      <a:pPr algn="l" fontAlgn="b"/>
                      <a:r>
                        <a:rPr lang="sl-SI" sz="2000" b="1" i="0" u="none" strike="noStrike">
                          <a:solidFill>
                            <a:srgbClr val="000000"/>
                          </a:solidFill>
                          <a:effectLst/>
                          <a:latin typeface="Calibri" panose="020F0502020204030204" pitchFamily="34" charset="0"/>
                        </a:rPr>
                        <a:t>Prihodi</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a:solidFill>
                            <a:srgbClr val="000000"/>
                          </a:solidFill>
                          <a:effectLst/>
                          <a:latin typeface="Calibri" panose="020F0502020204030204" pitchFamily="34" charset="0"/>
                        </a:rPr>
                        <a:t>              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0"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2000" b="1" i="0" u="none" strike="noStrike">
                          <a:solidFill>
                            <a:srgbClr val="000000"/>
                          </a:solidFill>
                          <a:effectLst/>
                          <a:latin typeface="Calibri" panose="020F0502020204030204" pitchFamily="34" charset="0"/>
                        </a:rPr>
                        <a:t>                      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75739542"/>
                  </a:ext>
                </a:extLst>
              </a:tr>
              <a:tr h="287751">
                <a:tc>
                  <a:txBody>
                    <a:bodyPr/>
                    <a:lstStyle/>
                    <a:p>
                      <a:pPr algn="l" fontAlgn="b"/>
                      <a:r>
                        <a:rPr lang="sl-SI" sz="2000" b="1" i="0" u="none" strike="noStrike">
                          <a:solidFill>
                            <a:srgbClr val="000000"/>
                          </a:solidFill>
                          <a:effectLst/>
                          <a:latin typeface="Calibri" panose="020F0502020204030204" pitchFamily="34" charset="0"/>
                        </a:rPr>
                        <a:t>Skupaj Jesenice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a:solidFill>
                            <a:srgbClr val="000000"/>
                          </a:solidFill>
                          <a:effectLst/>
                          <a:latin typeface="Calibri" panose="020F0502020204030204" pitchFamily="34" charset="0"/>
                        </a:rPr>
                        <a:t>        1.017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a:solidFill>
                            <a:srgbClr val="000000"/>
                          </a:solidFill>
                          <a:effectLst/>
                          <a:latin typeface="Calibri" panose="020F0502020204030204" pitchFamily="34" charset="0"/>
                        </a:rPr>
                        <a:t>            753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a:solidFill>
                            <a:srgbClr val="000000"/>
                          </a:solidFill>
                          <a:effectLst/>
                          <a:latin typeface="Calibri" panose="020F0502020204030204" pitchFamily="34" charset="0"/>
                        </a:rPr>
                        <a:t>            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l-SI" sz="2000" b="1" i="0" u="none" strike="noStrike" dirty="0">
                          <a:solidFill>
                            <a:srgbClr val="000000"/>
                          </a:solidFill>
                          <a:effectLst/>
                          <a:latin typeface="Calibri" panose="020F0502020204030204" pitchFamily="34" charset="0"/>
                        </a:rPr>
                        <a:t>                1.791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39077453"/>
                  </a:ext>
                </a:extLst>
              </a:tr>
            </a:tbl>
          </a:graphicData>
        </a:graphic>
      </p:graphicFrame>
      <p:graphicFrame>
        <p:nvGraphicFramePr>
          <p:cNvPr id="5" name="Tabela 4">
            <a:extLst>
              <a:ext uri="{FF2B5EF4-FFF2-40B4-BE49-F238E27FC236}">
                <a16:creationId xmlns:a16="http://schemas.microsoft.com/office/drawing/2014/main" id="{E0798212-326D-41D9-902E-C3FF840D56DD}"/>
              </a:ext>
            </a:extLst>
          </p:cNvPr>
          <p:cNvGraphicFramePr>
            <a:graphicFrameLocks noGrp="1"/>
          </p:cNvGraphicFramePr>
          <p:nvPr>
            <p:extLst>
              <p:ext uri="{D42A27DB-BD31-4B8C-83A1-F6EECF244321}">
                <p14:modId xmlns:p14="http://schemas.microsoft.com/office/powerpoint/2010/main" val="185866566"/>
              </p:ext>
            </p:extLst>
          </p:nvPr>
        </p:nvGraphicFramePr>
        <p:xfrm>
          <a:off x="1204375" y="8525342"/>
          <a:ext cx="9744674" cy="4400550"/>
        </p:xfrm>
        <a:graphic>
          <a:graphicData uri="http://schemas.openxmlformats.org/drawingml/2006/table">
            <a:tbl>
              <a:tblPr/>
              <a:tblGrid>
                <a:gridCol w="2799283">
                  <a:extLst>
                    <a:ext uri="{9D8B030D-6E8A-4147-A177-3AD203B41FA5}">
                      <a16:colId xmlns:a16="http://schemas.microsoft.com/office/drawing/2014/main" val="4076908214"/>
                    </a:ext>
                  </a:extLst>
                </a:gridCol>
                <a:gridCol w="1267600">
                  <a:extLst>
                    <a:ext uri="{9D8B030D-6E8A-4147-A177-3AD203B41FA5}">
                      <a16:colId xmlns:a16="http://schemas.microsoft.com/office/drawing/2014/main" val="4066528510"/>
                    </a:ext>
                  </a:extLst>
                </a:gridCol>
                <a:gridCol w="1267600">
                  <a:extLst>
                    <a:ext uri="{9D8B030D-6E8A-4147-A177-3AD203B41FA5}">
                      <a16:colId xmlns:a16="http://schemas.microsoft.com/office/drawing/2014/main" val="428554084"/>
                    </a:ext>
                  </a:extLst>
                </a:gridCol>
                <a:gridCol w="1267600">
                  <a:extLst>
                    <a:ext uri="{9D8B030D-6E8A-4147-A177-3AD203B41FA5}">
                      <a16:colId xmlns:a16="http://schemas.microsoft.com/office/drawing/2014/main" val="3949247177"/>
                    </a:ext>
                  </a:extLst>
                </a:gridCol>
                <a:gridCol w="1267600">
                  <a:extLst>
                    <a:ext uri="{9D8B030D-6E8A-4147-A177-3AD203B41FA5}">
                      <a16:colId xmlns:a16="http://schemas.microsoft.com/office/drawing/2014/main" val="3154106847"/>
                    </a:ext>
                  </a:extLst>
                </a:gridCol>
                <a:gridCol w="1874991">
                  <a:extLst>
                    <a:ext uri="{9D8B030D-6E8A-4147-A177-3AD203B41FA5}">
                      <a16:colId xmlns:a16="http://schemas.microsoft.com/office/drawing/2014/main" val="2257415984"/>
                    </a:ext>
                  </a:extLst>
                </a:gridCol>
              </a:tblGrid>
              <a:tr h="220803">
                <a:tc rowSpan="2">
                  <a:txBody>
                    <a:bodyPr/>
                    <a:lstStyle/>
                    <a:p>
                      <a:pPr algn="l" fontAlgn="b"/>
                      <a:r>
                        <a:rPr lang="sl-SI" sz="20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sl-SI" sz="2000" b="1" i="0" u="none" strike="noStrike" dirty="0" err="1">
                          <a:solidFill>
                            <a:srgbClr val="000000"/>
                          </a:solidFill>
                          <a:effectLst/>
                          <a:latin typeface="Calibri" panose="020F0502020204030204" pitchFamily="34" charset="0"/>
                        </a:rPr>
                        <a:t>RuNe</a:t>
                      </a:r>
                      <a:r>
                        <a:rPr lang="sl-SI" sz="2000" b="1" i="0" u="none" strike="noStrike" dirty="0">
                          <a:solidFill>
                            <a:srgbClr val="000000"/>
                          </a:solidFill>
                          <a:effectLst/>
                          <a:latin typeface="Calibri" panose="020F0502020204030204" pitchFamily="34" charset="0"/>
                        </a:rPr>
                        <a:t> - gospodinjstva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gridSpan="2">
                  <a:txBody>
                    <a:bodyPr/>
                    <a:lstStyle/>
                    <a:p>
                      <a:pPr algn="ctr" fontAlgn="ctr"/>
                      <a:r>
                        <a:rPr lang="sl-SI" sz="2000" b="1" i="0" u="none" strike="noStrike" dirty="0" err="1">
                          <a:solidFill>
                            <a:srgbClr val="000000"/>
                          </a:solidFill>
                          <a:effectLst/>
                          <a:latin typeface="Calibri" panose="020F0502020204030204" pitchFamily="34" charset="0"/>
                        </a:rPr>
                        <a:t>RuNe</a:t>
                      </a:r>
                      <a:r>
                        <a:rPr lang="sl-SI" sz="2000" b="1" i="0" u="none" strike="noStrike" dirty="0">
                          <a:solidFill>
                            <a:srgbClr val="000000"/>
                          </a:solidFill>
                          <a:effectLst/>
                          <a:latin typeface="Calibri" panose="020F0502020204030204" pitchFamily="34" charset="0"/>
                        </a:rPr>
                        <a:t> - 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rowSpan="2">
                  <a:txBody>
                    <a:bodyPr/>
                    <a:lstStyle/>
                    <a:p>
                      <a:pPr algn="l" fontAlgn="ctr"/>
                      <a:r>
                        <a:rPr lang="sl-SI" sz="2000" b="1" i="0" u="none" strike="noStrike">
                          <a:solidFill>
                            <a:srgbClr val="000000"/>
                          </a:solidFill>
                          <a:effectLst/>
                          <a:latin typeface="Calibri" panose="020F0502020204030204" pitchFamily="34" charset="0"/>
                        </a:rPr>
                        <a:t>RuNe - Skupaj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2046144"/>
                  </a:ext>
                </a:extLst>
              </a:tr>
              <a:tr h="220803">
                <a:tc vMerge="1">
                  <a:txBody>
                    <a:bodyPr/>
                    <a:lstStyle/>
                    <a:p>
                      <a:endParaRPr lang="sl-SI"/>
                    </a:p>
                  </a:txBody>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sl-SI"/>
                    </a:p>
                  </a:txBody>
                  <a:tcPr/>
                </a:tc>
                <a:extLst>
                  <a:ext uri="{0D108BD9-81ED-4DB2-BD59-A6C34878D82A}">
                    <a16:rowId xmlns:a16="http://schemas.microsoft.com/office/drawing/2014/main" val="2734903870"/>
                  </a:ext>
                </a:extLst>
              </a:tr>
              <a:tr h="220803">
                <a:tc>
                  <a:txBody>
                    <a:bodyPr/>
                    <a:lstStyle/>
                    <a:p>
                      <a:pPr algn="l" fontAlgn="b"/>
                      <a:r>
                        <a:rPr lang="sl-SI" sz="2000" b="1" i="0" u="none" strike="noStrike" dirty="0">
                          <a:solidFill>
                            <a:srgbClr val="000000"/>
                          </a:solidFill>
                          <a:effectLst/>
                          <a:latin typeface="Calibri" panose="020F0502020204030204" pitchFamily="34" charset="0"/>
                        </a:rPr>
                        <a:t>Bašelj</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41133099"/>
                  </a:ext>
                </a:extLst>
              </a:tr>
              <a:tr h="207990">
                <a:tc>
                  <a:txBody>
                    <a:bodyPr/>
                    <a:lstStyle/>
                    <a:p>
                      <a:pPr algn="l" fontAlgn="b"/>
                      <a:r>
                        <a:rPr lang="sl-SI" sz="2000" b="1" i="0" u="none" strike="noStrike" dirty="0">
                          <a:solidFill>
                            <a:srgbClr val="000000"/>
                          </a:solidFill>
                          <a:effectLst/>
                          <a:latin typeface="Calibri" panose="020F0502020204030204" pitchFamily="34" charset="0"/>
                        </a:rPr>
                        <a:t>Breg ob Kokri</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56983924"/>
                  </a:ext>
                </a:extLst>
              </a:tr>
              <a:tr h="220803">
                <a:tc>
                  <a:txBody>
                    <a:bodyPr/>
                    <a:lstStyle/>
                    <a:p>
                      <a:pPr algn="l" fontAlgn="b"/>
                      <a:r>
                        <a:rPr lang="sl-SI" sz="2000" b="1" i="0" u="none" strike="noStrike" dirty="0">
                          <a:solidFill>
                            <a:srgbClr val="000000"/>
                          </a:solidFill>
                          <a:effectLst/>
                          <a:latin typeface="Calibri" panose="020F0502020204030204" pitchFamily="34" charset="0"/>
                        </a:rPr>
                        <a:t>Hraše pri Preddvoru</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84863909"/>
                  </a:ext>
                </a:extLst>
              </a:tr>
              <a:tr h="220803">
                <a:tc>
                  <a:txBody>
                    <a:bodyPr/>
                    <a:lstStyle/>
                    <a:p>
                      <a:pPr algn="l" fontAlgn="b"/>
                      <a:r>
                        <a:rPr lang="sl-SI" sz="2000" b="1" i="0" u="none" strike="noStrike">
                          <a:solidFill>
                            <a:srgbClr val="000000"/>
                          </a:solidFill>
                          <a:effectLst/>
                          <a:latin typeface="Calibri" panose="020F0502020204030204" pitchFamily="34" charset="0"/>
                        </a:rPr>
                        <a:t>Hrib</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8228699"/>
                  </a:ext>
                </a:extLst>
              </a:tr>
              <a:tr h="220803">
                <a:tc>
                  <a:txBody>
                    <a:bodyPr/>
                    <a:lstStyle/>
                    <a:p>
                      <a:pPr algn="l" fontAlgn="b"/>
                      <a:r>
                        <a:rPr lang="sl-SI" sz="2000" b="1" i="0" u="none" strike="noStrike" dirty="0">
                          <a:solidFill>
                            <a:srgbClr val="000000"/>
                          </a:solidFill>
                          <a:effectLst/>
                          <a:latin typeface="Calibri" panose="020F0502020204030204" pitchFamily="34" charset="0"/>
                        </a:rPr>
                        <a:t>Mače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87856937"/>
                  </a:ext>
                </a:extLst>
              </a:tr>
              <a:tr h="220803">
                <a:tc>
                  <a:txBody>
                    <a:bodyPr/>
                    <a:lstStyle/>
                    <a:p>
                      <a:pPr algn="l" fontAlgn="b"/>
                      <a:r>
                        <a:rPr lang="sl-SI" sz="2000" b="1" i="0" u="none" strike="noStrike">
                          <a:solidFill>
                            <a:srgbClr val="000000"/>
                          </a:solidFill>
                          <a:effectLst/>
                          <a:latin typeface="Calibri" panose="020F0502020204030204" pitchFamily="34" charset="0"/>
                        </a:rPr>
                        <a:t>Nova vas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72537089"/>
                  </a:ext>
                </a:extLst>
              </a:tr>
              <a:tr h="220803">
                <a:tc>
                  <a:txBody>
                    <a:bodyPr/>
                    <a:lstStyle/>
                    <a:p>
                      <a:pPr algn="l" fontAlgn="b"/>
                      <a:r>
                        <a:rPr lang="sl-SI" sz="2000" b="1" i="0" u="none" strike="noStrike" dirty="0">
                          <a:solidFill>
                            <a:srgbClr val="000000"/>
                          </a:solidFill>
                          <a:effectLst/>
                          <a:latin typeface="Calibri" panose="020F0502020204030204" pitchFamily="34" charset="0"/>
                        </a:rPr>
                        <a:t>Potoče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92002719"/>
                  </a:ext>
                </a:extLst>
              </a:tr>
              <a:tr h="220803">
                <a:tc>
                  <a:txBody>
                    <a:bodyPr/>
                    <a:lstStyle/>
                    <a:p>
                      <a:pPr algn="l" fontAlgn="b"/>
                      <a:r>
                        <a:rPr lang="sl-SI" sz="2000" b="1" i="0" u="none" strike="noStrike">
                          <a:solidFill>
                            <a:srgbClr val="000000"/>
                          </a:solidFill>
                          <a:effectLst/>
                          <a:latin typeface="Calibri" panose="020F0502020204030204" pitchFamily="34" charset="0"/>
                        </a:rPr>
                        <a:t>Spodnja Bela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856331178"/>
                  </a:ext>
                </a:extLst>
              </a:tr>
              <a:tr h="220803">
                <a:tc>
                  <a:txBody>
                    <a:bodyPr/>
                    <a:lstStyle/>
                    <a:p>
                      <a:pPr algn="l" fontAlgn="b"/>
                      <a:r>
                        <a:rPr lang="sl-SI" sz="2000" b="1" i="0" u="none" strike="noStrike">
                          <a:solidFill>
                            <a:srgbClr val="000000"/>
                          </a:solidFill>
                          <a:effectLst/>
                          <a:latin typeface="Calibri" panose="020F0502020204030204" pitchFamily="34" charset="0"/>
                        </a:rPr>
                        <a:t>Srednja Bela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69435155"/>
                  </a:ext>
                </a:extLst>
              </a:tr>
              <a:tr h="220803">
                <a:tc>
                  <a:txBody>
                    <a:bodyPr/>
                    <a:lstStyle/>
                    <a:p>
                      <a:pPr algn="l" fontAlgn="b"/>
                      <a:r>
                        <a:rPr lang="sl-SI" sz="2000" b="1" i="0" u="none" strike="noStrike">
                          <a:solidFill>
                            <a:srgbClr val="000000"/>
                          </a:solidFill>
                          <a:effectLst/>
                          <a:latin typeface="Calibri" panose="020F0502020204030204" pitchFamily="34" charset="0"/>
                        </a:rPr>
                        <a:t>Tupaliče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dirty="0">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486435"/>
                  </a:ext>
                </a:extLst>
              </a:tr>
              <a:tr h="220803">
                <a:tc>
                  <a:txBody>
                    <a:bodyPr/>
                    <a:lstStyle/>
                    <a:p>
                      <a:pPr algn="l" fontAlgn="b"/>
                      <a:r>
                        <a:rPr lang="sl-SI" sz="2000" b="1" i="0" u="none" strike="noStrike">
                          <a:solidFill>
                            <a:srgbClr val="000000"/>
                          </a:solidFill>
                          <a:effectLst/>
                          <a:latin typeface="Calibri" panose="020F0502020204030204" pitchFamily="34" charset="0"/>
                        </a:rPr>
                        <a:t>Zgornja Bela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dirty="0">
                          <a:solidFill>
                            <a:srgbClr val="000000"/>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71889784"/>
                  </a:ext>
                </a:extLst>
              </a:tr>
              <a:tr h="220803">
                <a:tc>
                  <a:txBody>
                    <a:bodyPr/>
                    <a:lstStyle/>
                    <a:p>
                      <a:pPr algn="l" fontAlgn="b"/>
                      <a:r>
                        <a:rPr lang="sl-SI" sz="2000" b="1" i="0" u="none" strike="noStrike" dirty="0">
                          <a:solidFill>
                            <a:srgbClr val="000000"/>
                          </a:solidFill>
                          <a:effectLst/>
                          <a:latin typeface="Calibri" panose="020F0502020204030204" pitchFamily="34" charset="0"/>
                        </a:rPr>
                        <a:t>Skupaj Preddvor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dirty="0">
                          <a:solidFill>
                            <a:srgbClr val="000000"/>
                          </a:solidFill>
                          <a:effectLst/>
                          <a:latin typeface="Calibri" panose="020F0502020204030204" pitchFamily="34" charset="0"/>
                        </a:rPr>
                        <a:t>837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62342578"/>
                  </a:ext>
                </a:extLst>
              </a:tr>
            </a:tbl>
          </a:graphicData>
        </a:graphic>
      </p:graphicFrame>
      <p:graphicFrame>
        <p:nvGraphicFramePr>
          <p:cNvPr id="6" name="Tabela 5">
            <a:extLst>
              <a:ext uri="{FF2B5EF4-FFF2-40B4-BE49-F238E27FC236}">
                <a16:creationId xmlns:a16="http://schemas.microsoft.com/office/drawing/2014/main" id="{3C5C46E8-2A92-4B75-9292-E4DD875C092E}"/>
              </a:ext>
            </a:extLst>
          </p:cNvPr>
          <p:cNvGraphicFramePr>
            <a:graphicFrameLocks noGrp="1"/>
          </p:cNvGraphicFramePr>
          <p:nvPr>
            <p:extLst>
              <p:ext uri="{D42A27DB-BD31-4B8C-83A1-F6EECF244321}">
                <p14:modId xmlns:p14="http://schemas.microsoft.com/office/powerpoint/2010/main" val="3885906269"/>
              </p:ext>
            </p:extLst>
          </p:nvPr>
        </p:nvGraphicFramePr>
        <p:xfrm>
          <a:off x="12818442" y="720537"/>
          <a:ext cx="10364358" cy="4768084"/>
        </p:xfrm>
        <a:graphic>
          <a:graphicData uri="http://schemas.openxmlformats.org/drawingml/2006/table">
            <a:tbl>
              <a:tblPr/>
              <a:tblGrid>
                <a:gridCol w="3316595">
                  <a:extLst>
                    <a:ext uri="{9D8B030D-6E8A-4147-A177-3AD203B41FA5}">
                      <a16:colId xmlns:a16="http://schemas.microsoft.com/office/drawing/2014/main" val="4138725893"/>
                    </a:ext>
                  </a:extLst>
                </a:gridCol>
                <a:gridCol w="1466479">
                  <a:extLst>
                    <a:ext uri="{9D8B030D-6E8A-4147-A177-3AD203B41FA5}">
                      <a16:colId xmlns:a16="http://schemas.microsoft.com/office/drawing/2014/main" val="1052864809"/>
                    </a:ext>
                  </a:extLst>
                </a:gridCol>
                <a:gridCol w="1447917">
                  <a:extLst>
                    <a:ext uri="{9D8B030D-6E8A-4147-A177-3AD203B41FA5}">
                      <a16:colId xmlns:a16="http://schemas.microsoft.com/office/drawing/2014/main" val="2932910363"/>
                    </a:ext>
                  </a:extLst>
                </a:gridCol>
                <a:gridCol w="1188034">
                  <a:extLst>
                    <a:ext uri="{9D8B030D-6E8A-4147-A177-3AD203B41FA5}">
                      <a16:colId xmlns:a16="http://schemas.microsoft.com/office/drawing/2014/main" val="2963291536"/>
                    </a:ext>
                  </a:extLst>
                </a:gridCol>
                <a:gridCol w="1188034">
                  <a:extLst>
                    <a:ext uri="{9D8B030D-6E8A-4147-A177-3AD203B41FA5}">
                      <a16:colId xmlns:a16="http://schemas.microsoft.com/office/drawing/2014/main" val="2134528871"/>
                    </a:ext>
                  </a:extLst>
                </a:gridCol>
                <a:gridCol w="1757299">
                  <a:extLst>
                    <a:ext uri="{9D8B030D-6E8A-4147-A177-3AD203B41FA5}">
                      <a16:colId xmlns:a16="http://schemas.microsoft.com/office/drawing/2014/main" val="178024482"/>
                    </a:ext>
                  </a:extLst>
                </a:gridCol>
              </a:tblGrid>
              <a:tr h="318418">
                <a:tc rowSpan="2">
                  <a:txBody>
                    <a:bodyPr/>
                    <a:lstStyle/>
                    <a:p>
                      <a:pPr algn="l" fontAlgn="b"/>
                      <a:r>
                        <a:rPr lang="sl-SI" sz="20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sl-SI" sz="2000" b="1" i="0" u="none" strike="noStrike">
                          <a:solidFill>
                            <a:srgbClr val="000000"/>
                          </a:solidFill>
                          <a:effectLst/>
                          <a:latin typeface="Calibri" panose="020F0502020204030204" pitchFamily="34" charset="0"/>
                        </a:rPr>
                        <a:t>RuNe - gospodinjstva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gridSpan="2">
                  <a:txBody>
                    <a:bodyPr/>
                    <a:lstStyle/>
                    <a:p>
                      <a:pPr algn="ctr" fontAlgn="ctr"/>
                      <a:r>
                        <a:rPr lang="sl-SI" sz="2000" b="1" i="0" u="none" strike="noStrike">
                          <a:solidFill>
                            <a:srgbClr val="000000"/>
                          </a:solidFill>
                          <a:effectLst/>
                          <a:latin typeface="Calibri" panose="020F0502020204030204" pitchFamily="34" charset="0"/>
                        </a:rPr>
                        <a:t>RuNe - 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rowSpan="2">
                  <a:txBody>
                    <a:bodyPr/>
                    <a:lstStyle/>
                    <a:p>
                      <a:pPr algn="l" fontAlgn="ctr"/>
                      <a:r>
                        <a:rPr lang="sl-SI" sz="2000" b="1" i="0" u="none" strike="noStrike">
                          <a:solidFill>
                            <a:srgbClr val="000000"/>
                          </a:solidFill>
                          <a:effectLst/>
                          <a:latin typeface="Calibri" panose="020F0502020204030204" pitchFamily="34" charset="0"/>
                        </a:rPr>
                        <a:t>RuNe - Skupaj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4468101"/>
                  </a:ext>
                </a:extLst>
              </a:tr>
              <a:tr h="267330">
                <a:tc vMerge="1">
                  <a:txBody>
                    <a:bodyPr/>
                    <a:lstStyle/>
                    <a:p>
                      <a:endParaRPr lang="sl-SI"/>
                    </a:p>
                  </a:txBody>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sl-SI"/>
                    </a:p>
                  </a:txBody>
                  <a:tcPr/>
                </a:tc>
                <a:extLst>
                  <a:ext uri="{0D108BD9-81ED-4DB2-BD59-A6C34878D82A}">
                    <a16:rowId xmlns:a16="http://schemas.microsoft.com/office/drawing/2014/main" val="3262467419"/>
                  </a:ext>
                </a:extLst>
              </a:tr>
              <a:tr h="318418">
                <a:tc>
                  <a:txBody>
                    <a:bodyPr/>
                    <a:lstStyle/>
                    <a:p>
                      <a:pPr algn="l" fontAlgn="b"/>
                      <a:r>
                        <a:rPr lang="sl-SI" sz="2000" b="1" i="0" u="none" strike="noStrike" dirty="0">
                          <a:solidFill>
                            <a:srgbClr val="000000"/>
                          </a:solidFill>
                          <a:effectLst/>
                          <a:latin typeface="Calibri" panose="020F0502020204030204" pitchFamily="34" charset="0"/>
                        </a:rPr>
                        <a:t>Hotemaže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22732822"/>
                  </a:ext>
                </a:extLst>
              </a:tr>
              <a:tr h="318418">
                <a:tc>
                  <a:txBody>
                    <a:bodyPr/>
                    <a:lstStyle/>
                    <a:p>
                      <a:pPr algn="l" fontAlgn="b"/>
                      <a:r>
                        <a:rPr lang="sl-SI" sz="2000" b="1" i="0" u="none" strike="noStrike">
                          <a:solidFill>
                            <a:srgbClr val="000000"/>
                          </a:solidFill>
                          <a:effectLst/>
                          <a:latin typeface="Calibri" panose="020F0502020204030204" pitchFamily="34" charset="0"/>
                        </a:rPr>
                        <a:t>Luže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49263399"/>
                  </a:ext>
                </a:extLst>
              </a:tr>
              <a:tr h="296129">
                <a:tc>
                  <a:txBody>
                    <a:bodyPr/>
                    <a:lstStyle/>
                    <a:p>
                      <a:pPr algn="l" fontAlgn="b"/>
                      <a:r>
                        <a:rPr lang="sl-SI" sz="2000" b="1" i="0" u="none" strike="noStrike">
                          <a:solidFill>
                            <a:srgbClr val="000000"/>
                          </a:solidFill>
                          <a:effectLst/>
                          <a:latin typeface="Calibri" panose="020F0502020204030204" pitchFamily="34" charset="0"/>
                        </a:rPr>
                        <a:t>Milje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96550667"/>
                  </a:ext>
                </a:extLst>
              </a:tr>
              <a:tr h="318418">
                <a:tc>
                  <a:txBody>
                    <a:bodyPr/>
                    <a:lstStyle/>
                    <a:p>
                      <a:pPr algn="l" fontAlgn="b"/>
                      <a:r>
                        <a:rPr lang="sl-SI" sz="2000" b="1" i="0" u="none" strike="noStrike" dirty="0">
                          <a:solidFill>
                            <a:srgbClr val="000000"/>
                          </a:solidFill>
                          <a:effectLst/>
                          <a:latin typeface="Calibri" panose="020F0502020204030204" pitchFamily="34" charset="0"/>
                        </a:rPr>
                        <a:t>Olševek</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2962255"/>
                  </a:ext>
                </a:extLst>
              </a:tr>
              <a:tr h="318418">
                <a:tc>
                  <a:txBody>
                    <a:bodyPr/>
                    <a:lstStyle/>
                    <a:p>
                      <a:pPr algn="l" fontAlgn="b"/>
                      <a:r>
                        <a:rPr lang="sl-SI" sz="2000" b="1" i="0" u="none" strike="noStrike">
                          <a:solidFill>
                            <a:srgbClr val="000000"/>
                          </a:solidFill>
                          <a:effectLst/>
                          <a:latin typeface="Calibri" panose="020F0502020204030204" pitchFamily="34" charset="0"/>
                        </a:rPr>
                        <a:t>Prebačevo</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9343524"/>
                  </a:ext>
                </a:extLst>
              </a:tr>
              <a:tr h="318418">
                <a:tc>
                  <a:txBody>
                    <a:bodyPr/>
                    <a:lstStyle/>
                    <a:p>
                      <a:pPr algn="l" fontAlgn="b"/>
                      <a:r>
                        <a:rPr lang="sl-SI" sz="2000" b="1" i="0" u="none" strike="noStrike" dirty="0">
                          <a:solidFill>
                            <a:srgbClr val="000000"/>
                          </a:solidFill>
                          <a:effectLst/>
                          <a:latin typeface="Calibri" panose="020F0502020204030204" pitchFamily="34" charset="0"/>
                        </a:rPr>
                        <a:t>Srednja vas pri Šenčurju</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84755311"/>
                  </a:ext>
                </a:extLst>
              </a:tr>
              <a:tr h="318418">
                <a:tc>
                  <a:txBody>
                    <a:bodyPr/>
                    <a:lstStyle/>
                    <a:p>
                      <a:pPr algn="l" fontAlgn="b"/>
                      <a:r>
                        <a:rPr lang="sl-SI" sz="2000" b="1" i="0" u="none" strike="noStrike" dirty="0">
                          <a:solidFill>
                            <a:srgbClr val="000000"/>
                          </a:solidFill>
                          <a:effectLst/>
                          <a:latin typeface="Calibri" panose="020F0502020204030204" pitchFamily="34" charset="0"/>
                        </a:rPr>
                        <a:t>Šenčur</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65245284"/>
                  </a:ext>
                </a:extLst>
              </a:tr>
              <a:tr h="318418">
                <a:tc>
                  <a:txBody>
                    <a:bodyPr/>
                    <a:lstStyle/>
                    <a:p>
                      <a:pPr algn="l" fontAlgn="b"/>
                      <a:r>
                        <a:rPr lang="sl-SI" sz="2000" b="1" i="0" u="none" strike="noStrike" dirty="0">
                          <a:solidFill>
                            <a:srgbClr val="000000"/>
                          </a:solidFill>
                          <a:effectLst/>
                          <a:latin typeface="Calibri" panose="020F0502020204030204" pitchFamily="34" charset="0"/>
                        </a:rPr>
                        <a:t>Trboje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46844228"/>
                  </a:ext>
                </a:extLst>
              </a:tr>
              <a:tr h="318418">
                <a:tc>
                  <a:txBody>
                    <a:bodyPr/>
                    <a:lstStyle/>
                    <a:p>
                      <a:pPr algn="l" fontAlgn="b"/>
                      <a:r>
                        <a:rPr lang="sl-SI" sz="2000" b="1" i="0" u="none" strike="noStrike">
                          <a:solidFill>
                            <a:srgbClr val="000000"/>
                          </a:solidFill>
                          <a:effectLst/>
                          <a:latin typeface="Calibri" panose="020F0502020204030204" pitchFamily="34" charset="0"/>
                        </a:rPr>
                        <a:t>Visoko</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65464113"/>
                  </a:ext>
                </a:extLst>
              </a:tr>
              <a:tr h="318418">
                <a:tc>
                  <a:txBody>
                    <a:bodyPr/>
                    <a:lstStyle/>
                    <a:p>
                      <a:pPr algn="l" fontAlgn="b"/>
                      <a:r>
                        <a:rPr lang="sl-SI" sz="2000" b="1" i="0" u="none" strike="noStrike">
                          <a:solidFill>
                            <a:srgbClr val="000000"/>
                          </a:solidFill>
                          <a:effectLst/>
                          <a:latin typeface="Calibri" panose="020F0502020204030204" pitchFamily="34" charset="0"/>
                        </a:rPr>
                        <a:t>Voglje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36930696"/>
                  </a:ext>
                </a:extLst>
              </a:tr>
              <a:tr h="318418">
                <a:tc>
                  <a:txBody>
                    <a:bodyPr/>
                    <a:lstStyle/>
                    <a:p>
                      <a:pPr algn="l" fontAlgn="b"/>
                      <a:r>
                        <a:rPr lang="sl-SI" sz="2000" b="1" i="0" u="none" strike="noStrike">
                          <a:solidFill>
                            <a:srgbClr val="000000"/>
                          </a:solidFill>
                          <a:effectLst/>
                          <a:latin typeface="Calibri" panose="020F0502020204030204" pitchFamily="34" charset="0"/>
                        </a:rPr>
                        <a:t>Voklo</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16224845"/>
                  </a:ext>
                </a:extLst>
              </a:tr>
              <a:tr h="318418">
                <a:tc>
                  <a:txBody>
                    <a:bodyPr/>
                    <a:lstStyle/>
                    <a:p>
                      <a:pPr algn="l" fontAlgn="b"/>
                      <a:r>
                        <a:rPr lang="sl-SI" sz="2000" b="1" i="0" u="none" strike="noStrike">
                          <a:solidFill>
                            <a:srgbClr val="000000"/>
                          </a:solidFill>
                          <a:effectLst/>
                          <a:latin typeface="Calibri" panose="020F0502020204030204" pitchFamily="34" charset="0"/>
                        </a:rPr>
                        <a:t>Žerjavka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9148450"/>
                  </a:ext>
                </a:extLst>
              </a:tr>
              <a:tr h="318418">
                <a:tc>
                  <a:txBody>
                    <a:bodyPr/>
                    <a:lstStyle/>
                    <a:p>
                      <a:pPr algn="l" fontAlgn="b"/>
                      <a:r>
                        <a:rPr lang="sl-SI" sz="2000" b="1" i="0" u="none" strike="noStrike">
                          <a:solidFill>
                            <a:srgbClr val="000000"/>
                          </a:solidFill>
                          <a:effectLst/>
                          <a:latin typeface="Calibri" panose="020F0502020204030204" pitchFamily="34" charset="0"/>
                        </a:rPr>
                        <a:t>Skupaj Šenčur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dirty="0">
                          <a:solidFill>
                            <a:srgbClr val="000000"/>
                          </a:solidFill>
                          <a:effectLst/>
                          <a:latin typeface="Calibri" panose="020F0502020204030204" pitchFamily="34" charset="0"/>
                        </a:rPr>
                        <a:t>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81018210"/>
                  </a:ext>
                </a:extLst>
              </a:tr>
            </a:tbl>
          </a:graphicData>
        </a:graphic>
      </p:graphicFrame>
      <p:graphicFrame>
        <p:nvGraphicFramePr>
          <p:cNvPr id="14" name="Tabela 13">
            <a:extLst>
              <a:ext uri="{FF2B5EF4-FFF2-40B4-BE49-F238E27FC236}">
                <a16:creationId xmlns:a16="http://schemas.microsoft.com/office/drawing/2014/main" id="{C20B4657-F970-46D7-9E47-EBCEC503322A}"/>
              </a:ext>
            </a:extLst>
          </p:cNvPr>
          <p:cNvGraphicFramePr>
            <a:graphicFrameLocks noGrp="1"/>
          </p:cNvGraphicFramePr>
          <p:nvPr>
            <p:extLst>
              <p:ext uri="{D42A27DB-BD31-4B8C-83A1-F6EECF244321}">
                <p14:modId xmlns:p14="http://schemas.microsoft.com/office/powerpoint/2010/main" val="1932767715"/>
              </p:ext>
            </p:extLst>
          </p:nvPr>
        </p:nvGraphicFramePr>
        <p:xfrm>
          <a:off x="1204375" y="4637692"/>
          <a:ext cx="9744673" cy="3382575"/>
        </p:xfrm>
        <a:graphic>
          <a:graphicData uri="http://schemas.openxmlformats.org/drawingml/2006/table">
            <a:tbl>
              <a:tblPr/>
              <a:tblGrid>
                <a:gridCol w="2294530">
                  <a:extLst>
                    <a:ext uri="{9D8B030D-6E8A-4147-A177-3AD203B41FA5}">
                      <a16:colId xmlns:a16="http://schemas.microsoft.com/office/drawing/2014/main" val="62129508"/>
                    </a:ext>
                  </a:extLst>
                </a:gridCol>
                <a:gridCol w="1359722">
                  <a:extLst>
                    <a:ext uri="{9D8B030D-6E8A-4147-A177-3AD203B41FA5}">
                      <a16:colId xmlns:a16="http://schemas.microsoft.com/office/drawing/2014/main" val="3214126810"/>
                    </a:ext>
                  </a:extLst>
                </a:gridCol>
                <a:gridCol w="1359722">
                  <a:extLst>
                    <a:ext uri="{9D8B030D-6E8A-4147-A177-3AD203B41FA5}">
                      <a16:colId xmlns:a16="http://schemas.microsoft.com/office/drawing/2014/main" val="2723796868"/>
                    </a:ext>
                  </a:extLst>
                </a:gridCol>
                <a:gridCol w="1359722">
                  <a:extLst>
                    <a:ext uri="{9D8B030D-6E8A-4147-A177-3AD203B41FA5}">
                      <a16:colId xmlns:a16="http://schemas.microsoft.com/office/drawing/2014/main" val="3034050380"/>
                    </a:ext>
                  </a:extLst>
                </a:gridCol>
                <a:gridCol w="1285180">
                  <a:extLst>
                    <a:ext uri="{9D8B030D-6E8A-4147-A177-3AD203B41FA5}">
                      <a16:colId xmlns:a16="http://schemas.microsoft.com/office/drawing/2014/main" val="3564547352"/>
                    </a:ext>
                  </a:extLst>
                </a:gridCol>
                <a:gridCol w="2085797">
                  <a:extLst>
                    <a:ext uri="{9D8B030D-6E8A-4147-A177-3AD203B41FA5}">
                      <a16:colId xmlns:a16="http://schemas.microsoft.com/office/drawing/2014/main" val="3706778077"/>
                    </a:ext>
                  </a:extLst>
                </a:gridCol>
              </a:tblGrid>
              <a:tr h="553650">
                <a:tc rowSpan="2">
                  <a:txBody>
                    <a:bodyPr/>
                    <a:lstStyle/>
                    <a:p>
                      <a:pPr algn="l" fontAlgn="b"/>
                      <a:r>
                        <a:rPr lang="sl-SI" sz="20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sl-SI" sz="2000" b="1" i="0" u="none" strike="noStrike">
                          <a:solidFill>
                            <a:srgbClr val="000000"/>
                          </a:solidFill>
                          <a:effectLst/>
                          <a:latin typeface="Calibri" panose="020F0502020204030204" pitchFamily="34" charset="0"/>
                        </a:rPr>
                        <a:t>RuNe - gospodinjstva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gridSpan="2">
                  <a:txBody>
                    <a:bodyPr/>
                    <a:lstStyle/>
                    <a:p>
                      <a:pPr algn="ctr" fontAlgn="ctr"/>
                      <a:r>
                        <a:rPr lang="sl-SI" sz="2000" b="1" i="0" u="none" strike="noStrike" dirty="0" err="1">
                          <a:solidFill>
                            <a:srgbClr val="000000"/>
                          </a:solidFill>
                          <a:effectLst/>
                          <a:latin typeface="Calibri" panose="020F0502020204030204" pitchFamily="34" charset="0"/>
                        </a:rPr>
                        <a:t>RuNe</a:t>
                      </a:r>
                      <a:r>
                        <a:rPr lang="sl-SI" sz="2000" b="1" i="0" u="none" strike="noStrike" dirty="0">
                          <a:solidFill>
                            <a:srgbClr val="000000"/>
                          </a:solidFill>
                          <a:effectLst/>
                          <a:latin typeface="Calibri" panose="020F0502020204030204" pitchFamily="34" charset="0"/>
                        </a:rPr>
                        <a:t> - 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sl-SI"/>
                    </a:p>
                  </a:txBody>
                  <a:tcPr/>
                </a:tc>
                <a:tc rowSpan="2">
                  <a:txBody>
                    <a:bodyPr/>
                    <a:lstStyle/>
                    <a:p>
                      <a:pPr algn="l" fontAlgn="ctr"/>
                      <a:r>
                        <a:rPr lang="sl-SI" sz="2000" b="1" i="0" u="none" strike="noStrike">
                          <a:solidFill>
                            <a:srgbClr val="000000"/>
                          </a:solidFill>
                          <a:effectLst/>
                          <a:latin typeface="Calibri" panose="020F0502020204030204" pitchFamily="34" charset="0"/>
                        </a:rPr>
                        <a:t>RuNe - Skupaj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60651141"/>
                  </a:ext>
                </a:extLst>
              </a:tr>
              <a:tr h="305884">
                <a:tc vMerge="1">
                  <a:txBody>
                    <a:bodyPr/>
                    <a:lstStyle/>
                    <a:p>
                      <a:endParaRPr lang="sl-SI"/>
                    </a:p>
                  </a:txBody>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sl-SI"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sl-SI"/>
                    </a:p>
                  </a:txBody>
                  <a:tcPr/>
                </a:tc>
                <a:extLst>
                  <a:ext uri="{0D108BD9-81ED-4DB2-BD59-A6C34878D82A}">
                    <a16:rowId xmlns:a16="http://schemas.microsoft.com/office/drawing/2014/main" val="2509125978"/>
                  </a:ext>
                </a:extLst>
              </a:tr>
              <a:tr h="305884">
                <a:tc>
                  <a:txBody>
                    <a:bodyPr/>
                    <a:lstStyle/>
                    <a:p>
                      <a:pPr algn="l" fontAlgn="b"/>
                      <a:r>
                        <a:rPr lang="sl-SI" sz="2000" b="1" i="0" u="none" strike="noStrike" dirty="0">
                          <a:solidFill>
                            <a:srgbClr val="000000"/>
                          </a:solidFill>
                          <a:effectLst/>
                          <a:latin typeface="Calibri" panose="020F0502020204030204" pitchFamily="34" charset="0"/>
                        </a:rPr>
                        <a:t>Breg</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08479867"/>
                  </a:ext>
                </a:extLst>
              </a:tr>
              <a:tr h="305884">
                <a:tc>
                  <a:txBody>
                    <a:bodyPr/>
                    <a:lstStyle/>
                    <a:p>
                      <a:pPr algn="l" fontAlgn="b"/>
                      <a:r>
                        <a:rPr lang="sl-SI" sz="2000" b="1" i="0" u="none" strike="noStrike" dirty="0">
                          <a:solidFill>
                            <a:srgbClr val="000000"/>
                          </a:solidFill>
                          <a:effectLst/>
                          <a:latin typeface="Calibri" panose="020F0502020204030204" pitchFamily="34" charset="0"/>
                        </a:rPr>
                        <a:t>Doslovče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37833960"/>
                  </a:ext>
                </a:extLst>
              </a:tr>
              <a:tr h="305884">
                <a:tc>
                  <a:txBody>
                    <a:bodyPr/>
                    <a:lstStyle/>
                    <a:p>
                      <a:pPr algn="l" fontAlgn="b"/>
                      <a:r>
                        <a:rPr lang="sl-SI" sz="2000" b="1" i="0" u="none" strike="noStrike" dirty="0">
                          <a:solidFill>
                            <a:srgbClr val="000000"/>
                          </a:solidFill>
                          <a:effectLst/>
                          <a:latin typeface="Calibri" panose="020F0502020204030204" pitchFamily="34" charset="0"/>
                        </a:rPr>
                        <a:t>Moste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11139277"/>
                  </a:ext>
                </a:extLst>
              </a:tr>
              <a:tr h="305884">
                <a:tc>
                  <a:txBody>
                    <a:bodyPr/>
                    <a:lstStyle/>
                    <a:p>
                      <a:pPr algn="l" fontAlgn="b"/>
                      <a:r>
                        <a:rPr lang="sl-SI" sz="2000" b="1" i="0" u="none" strike="noStrike">
                          <a:solidFill>
                            <a:srgbClr val="000000"/>
                          </a:solidFill>
                          <a:effectLst/>
                          <a:latin typeface="Calibri" panose="020F0502020204030204" pitchFamily="34" charset="0"/>
                        </a:rPr>
                        <a:t>Rodine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89076572"/>
                  </a:ext>
                </a:extLst>
              </a:tr>
              <a:tr h="305884">
                <a:tc>
                  <a:txBody>
                    <a:bodyPr/>
                    <a:lstStyle/>
                    <a:p>
                      <a:pPr algn="l" fontAlgn="b"/>
                      <a:r>
                        <a:rPr lang="sl-SI" sz="2000" b="1" i="0" u="none" strike="noStrike">
                          <a:solidFill>
                            <a:srgbClr val="000000"/>
                          </a:solidFill>
                          <a:effectLst/>
                          <a:latin typeface="Calibri" panose="020F0502020204030204" pitchFamily="34" charset="0"/>
                        </a:rPr>
                        <a:t>Smokuč</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76802113"/>
                  </a:ext>
                </a:extLst>
              </a:tr>
              <a:tr h="305884">
                <a:tc>
                  <a:txBody>
                    <a:bodyPr/>
                    <a:lstStyle/>
                    <a:p>
                      <a:pPr algn="l" fontAlgn="b"/>
                      <a:r>
                        <a:rPr lang="sl-SI" sz="2000" b="1" i="0" u="none" strike="noStrike">
                          <a:solidFill>
                            <a:srgbClr val="000000"/>
                          </a:solidFill>
                          <a:effectLst/>
                          <a:latin typeface="Calibri" panose="020F0502020204030204" pitchFamily="34" charset="0"/>
                        </a:rPr>
                        <a:t>Vrba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96876606"/>
                  </a:ext>
                </a:extLst>
              </a:tr>
              <a:tr h="305884">
                <a:tc>
                  <a:txBody>
                    <a:bodyPr/>
                    <a:lstStyle/>
                    <a:p>
                      <a:pPr algn="l" fontAlgn="b"/>
                      <a:r>
                        <a:rPr lang="sl-SI" sz="2000" b="1" i="0" u="none" strike="noStrike">
                          <a:solidFill>
                            <a:srgbClr val="000000"/>
                          </a:solidFill>
                          <a:effectLst/>
                          <a:latin typeface="Calibri" panose="020F0502020204030204" pitchFamily="34" charset="0"/>
                        </a:rPr>
                        <a:t>Zabreznica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1" i="0" u="none" strike="noStrike" dirty="0">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81178970"/>
                  </a:ext>
                </a:extLst>
              </a:tr>
              <a:tr h="305884">
                <a:tc>
                  <a:txBody>
                    <a:bodyPr/>
                    <a:lstStyle/>
                    <a:p>
                      <a:pPr algn="l" fontAlgn="b"/>
                      <a:r>
                        <a:rPr lang="sl-SI" sz="2000" b="1" i="0" u="none" strike="noStrike">
                          <a:solidFill>
                            <a:srgbClr val="000000"/>
                          </a:solidFill>
                          <a:effectLst/>
                          <a:latin typeface="Calibri" panose="020F0502020204030204" pitchFamily="34" charset="0"/>
                        </a:rPr>
                        <a:t>Skupaj Žirovnica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sl-SI" sz="2000" b="1" i="0" u="none" strike="noStrike" dirty="0">
                          <a:solidFill>
                            <a:srgbClr val="000000"/>
                          </a:solidFill>
                          <a:effectLst/>
                          <a:latin typeface="Calibri" panose="020F0502020204030204" pitchFamily="34" charset="0"/>
                        </a:rPr>
                        <a:t>940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59239475"/>
                  </a:ext>
                </a:extLst>
              </a:tr>
            </a:tbl>
          </a:graphicData>
        </a:graphic>
      </p:graphicFrame>
    </p:spTree>
    <p:extLst>
      <p:ext uri="{BB962C8B-B14F-4D97-AF65-F5344CB8AC3E}">
        <p14:creationId xmlns:p14="http://schemas.microsoft.com/office/powerpoint/2010/main" val="423929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71712B3C-1DA7-45C5-8C18-32220C3EF95B}"/>
              </a:ext>
            </a:extLst>
          </p:cNvPr>
          <p:cNvSpPr/>
          <p:nvPr/>
        </p:nvSpPr>
        <p:spPr>
          <a:xfrm rot="5400000">
            <a:off x="10535265" y="-10535264"/>
            <a:ext cx="3316647" cy="24387175"/>
          </a:xfrm>
          <a:prstGeom prst="rect">
            <a:avLst/>
          </a:prstGeom>
          <a:solidFill>
            <a:srgbClr val="ED1B2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4" name="TextBox 23"/>
          <p:cNvSpPr txBox="1"/>
          <p:nvPr/>
        </p:nvSpPr>
        <p:spPr>
          <a:xfrm>
            <a:off x="660695" y="1150491"/>
            <a:ext cx="15247176" cy="1015663"/>
          </a:xfrm>
          <a:prstGeom prst="rect">
            <a:avLst/>
          </a:prstGeom>
          <a:noFill/>
        </p:spPr>
        <p:txBody>
          <a:bodyPr wrap="square" rtlCol="0">
            <a:spAutoFit/>
          </a:bodyPr>
          <a:lstStyle/>
          <a:p>
            <a:r>
              <a:rPr lang="sl-SI" sz="6000" dirty="0">
                <a:solidFill>
                  <a:schemeClr val="bg1"/>
                </a:solidFill>
                <a:latin typeface="Lato Light" charset="0"/>
                <a:ea typeface="Lato Light" charset="0"/>
                <a:cs typeface="Lato Light" charset="0"/>
              </a:rPr>
              <a:t>Vključitev v projekt </a:t>
            </a:r>
            <a:r>
              <a:rPr lang="sl-SI" sz="6000" dirty="0" err="1">
                <a:solidFill>
                  <a:schemeClr val="bg1"/>
                </a:solidFill>
                <a:latin typeface="Lato Light" charset="0"/>
                <a:ea typeface="Lato Light" charset="0"/>
                <a:cs typeface="Lato Light" charset="0"/>
              </a:rPr>
              <a:t>RuNe</a:t>
            </a:r>
            <a:endParaRPr lang="en-US" sz="6000" dirty="0">
              <a:solidFill>
                <a:schemeClr val="bg1"/>
              </a:solidFill>
              <a:latin typeface="Lato Light" charset="0"/>
              <a:ea typeface="Lato Light" charset="0"/>
              <a:cs typeface="Lato Light" charset="0"/>
            </a:endParaRPr>
          </a:p>
        </p:txBody>
      </p:sp>
      <p:graphicFrame>
        <p:nvGraphicFramePr>
          <p:cNvPr id="2" name="Diagram 1">
            <a:extLst>
              <a:ext uri="{FF2B5EF4-FFF2-40B4-BE49-F238E27FC236}">
                <a16:creationId xmlns:a16="http://schemas.microsoft.com/office/drawing/2014/main" id="{E8681927-38ED-4EE5-81EC-56FD033A4349}"/>
              </a:ext>
            </a:extLst>
          </p:cNvPr>
          <p:cNvGraphicFramePr/>
          <p:nvPr>
            <p:extLst>
              <p:ext uri="{D42A27DB-BD31-4B8C-83A1-F6EECF244321}">
                <p14:modId xmlns:p14="http://schemas.microsoft.com/office/powerpoint/2010/main" val="3365181122"/>
              </p:ext>
            </p:extLst>
          </p:nvPr>
        </p:nvGraphicFramePr>
        <p:xfrm>
          <a:off x="94324" y="3757883"/>
          <a:ext cx="24198526" cy="8182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jeZBesedilom 2">
            <a:extLst>
              <a:ext uri="{FF2B5EF4-FFF2-40B4-BE49-F238E27FC236}">
                <a16:creationId xmlns:a16="http://schemas.microsoft.com/office/drawing/2014/main" id="{F1FEDA75-791F-4009-86B9-41B8D9612086}"/>
              </a:ext>
            </a:extLst>
          </p:cNvPr>
          <p:cNvSpPr txBox="1"/>
          <p:nvPr/>
        </p:nvSpPr>
        <p:spPr>
          <a:xfrm>
            <a:off x="1294409" y="4785756"/>
            <a:ext cx="18133621" cy="6740307"/>
          </a:xfrm>
          <a:prstGeom prst="rect">
            <a:avLst/>
          </a:prstGeom>
          <a:noFill/>
        </p:spPr>
        <p:txBody>
          <a:bodyPr wrap="square" rtlCol="0">
            <a:spAutoFit/>
          </a:bodyPr>
          <a:lstStyle/>
          <a:p>
            <a:pPr marL="742950" indent="-742950">
              <a:buAutoNum type="arabicPeriod"/>
            </a:pPr>
            <a:r>
              <a:rPr lang="sl-SI" b="1" dirty="0">
                <a:solidFill>
                  <a:schemeClr val="tx2"/>
                </a:solidFill>
              </a:rPr>
              <a:t>Da občina izrazi javni interes (Načrt gradnje OŠO)</a:t>
            </a:r>
          </a:p>
          <a:p>
            <a:pPr marL="1258888" indent="-546100">
              <a:buFont typeface="Wingdings" panose="05000000000000000000" pitchFamily="2" charset="2"/>
              <a:buChar char="§"/>
            </a:pPr>
            <a:r>
              <a:rPr lang="sl-SI" dirty="0">
                <a:solidFill>
                  <a:schemeClr val="tx2"/>
                </a:solidFill>
              </a:rPr>
              <a:t>Možnost uporabe obstoječe infrastrukture</a:t>
            </a:r>
          </a:p>
          <a:p>
            <a:pPr marL="1258888" indent="-546100">
              <a:buFont typeface="Wingdings" panose="05000000000000000000" pitchFamily="2" charset="2"/>
              <a:buChar char="§"/>
            </a:pPr>
            <a:r>
              <a:rPr lang="sl-SI" dirty="0">
                <a:solidFill>
                  <a:schemeClr val="tx2"/>
                </a:solidFill>
              </a:rPr>
              <a:t>Možnost sočasne gradnje</a:t>
            </a:r>
          </a:p>
          <a:p>
            <a:pPr marL="1258888" indent="-546100">
              <a:buFont typeface="Wingdings" panose="05000000000000000000" pitchFamily="2" charset="2"/>
              <a:buChar char="§"/>
            </a:pPr>
            <a:r>
              <a:rPr lang="sl-SI" dirty="0">
                <a:solidFill>
                  <a:schemeClr val="tx2"/>
                </a:solidFill>
              </a:rPr>
              <a:t>Interes občanov za izgradnjo priključka (anketa)</a:t>
            </a:r>
          </a:p>
          <a:p>
            <a:pPr marL="742950" indent="-742950">
              <a:buFont typeface="Wingdings" panose="05000000000000000000" pitchFamily="2" charset="2"/>
              <a:buChar char="§"/>
            </a:pPr>
            <a:endParaRPr lang="sl-SI" b="1" dirty="0">
              <a:solidFill>
                <a:schemeClr val="tx2"/>
              </a:solidFill>
            </a:endParaRPr>
          </a:p>
          <a:p>
            <a:pPr marL="742950" indent="-742950">
              <a:buFont typeface="+mj-lt"/>
              <a:buAutoNum type="arabicPeriod" startAt="2"/>
            </a:pPr>
            <a:r>
              <a:rPr lang="sl-SI" b="1" dirty="0">
                <a:solidFill>
                  <a:schemeClr val="tx2"/>
                </a:solidFill>
              </a:rPr>
              <a:t>Da občina sodeluje pri pripravi in izvedbi projekta</a:t>
            </a:r>
          </a:p>
          <a:p>
            <a:pPr marL="1258888" indent="-546100">
              <a:buFont typeface="Wingdings" panose="05000000000000000000" pitchFamily="2" charset="2"/>
              <a:buChar char="§"/>
            </a:pPr>
            <a:r>
              <a:rPr lang="sl-SI" dirty="0">
                <a:solidFill>
                  <a:schemeClr val="tx2"/>
                </a:solidFill>
              </a:rPr>
              <a:t>Služnosti na zemljiščih v občinski lastni</a:t>
            </a:r>
          </a:p>
          <a:p>
            <a:pPr marL="1258888" indent="-546100">
              <a:buFont typeface="Wingdings" panose="05000000000000000000" pitchFamily="2" charset="2"/>
              <a:buChar char="§"/>
            </a:pPr>
            <a:r>
              <a:rPr lang="sl-SI" dirty="0" err="1">
                <a:solidFill>
                  <a:schemeClr val="tx2"/>
                </a:solidFill>
              </a:rPr>
              <a:t>Info</a:t>
            </a:r>
            <a:r>
              <a:rPr lang="sl-SI" dirty="0">
                <a:solidFill>
                  <a:schemeClr val="tx2"/>
                </a:solidFill>
              </a:rPr>
              <a:t> sestanek s predstavniki naselij</a:t>
            </a:r>
          </a:p>
          <a:p>
            <a:pPr marL="1258888" indent="-546100">
              <a:buFont typeface="Wingdings" panose="05000000000000000000" pitchFamily="2" charset="2"/>
              <a:buChar char="§"/>
            </a:pPr>
            <a:r>
              <a:rPr lang="sl-SI" dirty="0">
                <a:solidFill>
                  <a:schemeClr val="tx2"/>
                </a:solidFill>
              </a:rPr>
              <a:t>Preverjanje naslovov</a:t>
            </a:r>
          </a:p>
          <a:p>
            <a:pPr marL="1258888" indent="-546100">
              <a:buFont typeface="Wingdings" panose="05000000000000000000" pitchFamily="2" charset="2"/>
              <a:buChar char="§"/>
            </a:pPr>
            <a:r>
              <a:rPr lang="sl-SI" dirty="0">
                <a:solidFill>
                  <a:schemeClr val="tx2"/>
                </a:solidFill>
              </a:rPr>
              <a:t>Preverjanje interesa za priključke</a:t>
            </a:r>
          </a:p>
          <a:p>
            <a:pPr marL="742950" indent="-742950">
              <a:buAutoNum type="arabicPeriod" startAt="2"/>
            </a:pPr>
            <a:endParaRPr lang="sl-SI" b="1" dirty="0">
              <a:solidFill>
                <a:schemeClr val="tx2"/>
              </a:solidFill>
            </a:endParaRPr>
          </a:p>
          <a:p>
            <a:pPr marL="742950" indent="-742950">
              <a:buAutoNum type="arabicPeriod" startAt="2"/>
            </a:pPr>
            <a:endParaRPr lang="sl-SI" b="1" dirty="0">
              <a:solidFill>
                <a:schemeClr val="tx2"/>
              </a:solidFill>
            </a:endParaRPr>
          </a:p>
        </p:txBody>
      </p:sp>
    </p:spTree>
    <p:extLst>
      <p:ext uri="{BB962C8B-B14F-4D97-AF65-F5344CB8AC3E}">
        <p14:creationId xmlns:p14="http://schemas.microsoft.com/office/powerpoint/2010/main" val="325797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9525" y="0"/>
            <a:ext cx="24377650" cy="13716002"/>
          </a:xfrm>
          <a:prstGeom prst="rect">
            <a:avLst/>
          </a:prstGeom>
          <a:solidFill>
            <a:srgbClr val="3E587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4" name="Line 5"/>
          <p:cNvSpPr>
            <a:spLocks noChangeShapeType="1"/>
          </p:cNvSpPr>
          <p:nvPr/>
        </p:nvSpPr>
        <p:spPr bwMode="auto">
          <a:xfrm>
            <a:off x="1498741" y="-174836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243796" tIns="121899" rIns="243796" bIns="121899" numCol="1" anchor="t" anchorCtr="0" compatLnSpc="1">
            <a:prstTxWarp prst="textNoShape">
              <a:avLst/>
            </a:prstTxWarp>
          </a:bodyPr>
          <a:lstStyle/>
          <a:p>
            <a:endParaRPr lang="en-US" dirty="0">
              <a:latin typeface="Lato Light" charset="0"/>
            </a:endParaRPr>
          </a:p>
        </p:txBody>
      </p:sp>
      <p:sp>
        <p:nvSpPr>
          <p:cNvPr id="45" name="Line 6"/>
          <p:cNvSpPr>
            <a:spLocks noChangeShapeType="1"/>
          </p:cNvSpPr>
          <p:nvPr/>
        </p:nvSpPr>
        <p:spPr bwMode="auto">
          <a:xfrm>
            <a:off x="1498741" y="-174836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243796" tIns="121899" rIns="243796" bIns="121899" numCol="1" anchor="t" anchorCtr="0" compatLnSpc="1">
            <a:prstTxWarp prst="textNoShape">
              <a:avLst/>
            </a:prstTxWarp>
          </a:bodyPr>
          <a:lstStyle/>
          <a:p>
            <a:endParaRPr lang="en-US" dirty="0">
              <a:latin typeface="Lato Light" charset="0"/>
            </a:endParaRPr>
          </a:p>
        </p:txBody>
      </p:sp>
      <p:sp>
        <p:nvSpPr>
          <p:cNvPr id="34" name="TextBox 33"/>
          <p:cNvSpPr txBox="1"/>
          <p:nvPr/>
        </p:nvSpPr>
        <p:spPr>
          <a:xfrm>
            <a:off x="12964815" y="10972801"/>
            <a:ext cx="7992894" cy="1570045"/>
          </a:xfrm>
          <a:prstGeom prst="rect">
            <a:avLst/>
          </a:prstGeom>
          <a:noFill/>
        </p:spPr>
        <p:txBody>
          <a:bodyPr wrap="none" rtlCol="0">
            <a:spAutoFit/>
          </a:bodyPr>
          <a:lstStyle/>
          <a:p>
            <a:r>
              <a:rPr lang="en-US" sz="3201" dirty="0">
                <a:solidFill>
                  <a:schemeClr val="bg1"/>
                </a:solidFill>
                <a:latin typeface="Lato Light" charset="0"/>
                <a:ea typeface="Lato Light" charset="0"/>
                <a:cs typeface="Lato Light" charset="0"/>
              </a:rPr>
              <a:t>RUNE-SI </a:t>
            </a:r>
            <a:r>
              <a:rPr lang="en-US" sz="3201" dirty="0" err="1">
                <a:solidFill>
                  <a:schemeClr val="bg1"/>
                </a:solidFill>
                <a:latin typeface="Lato Light" charset="0"/>
                <a:ea typeface="Lato Light" charset="0"/>
                <a:cs typeface="Lato Light" charset="0"/>
              </a:rPr>
              <a:t>d.o.o</a:t>
            </a:r>
            <a:r>
              <a:rPr lang="en-US" sz="3201" dirty="0">
                <a:solidFill>
                  <a:schemeClr val="bg1"/>
                </a:solidFill>
                <a:latin typeface="Lato Light" charset="0"/>
                <a:ea typeface="Lato Light" charset="0"/>
                <a:cs typeface="Lato Light" charset="0"/>
              </a:rPr>
              <a:t>.</a:t>
            </a:r>
          </a:p>
          <a:p>
            <a:r>
              <a:rPr lang="en-US" sz="3201" dirty="0" err="1">
                <a:solidFill>
                  <a:schemeClr val="bg1"/>
                </a:solidFill>
                <a:latin typeface="Lato Light" charset="0"/>
                <a:ea typeface="Lato Light" charset="0"/>
                <a:cs typeface="Lato Light" charset="0"/>
              </a:rPr>
              <a:t>gradnja</a:t>
            </a:r>
            <a:r>
              <a:rPr lang="en-US" sz="3201" dirty="0">
                <a:solidFill>
                  <a:schemeClr val="bg1"/>
                </a:solidFill>
                <a:latin typeface="Lato Light" charset="0"/>
                <a:ea typeface="Lato Light" charset="0"/>
                <a:cs typeface="Lato Light" charset="0"/>
              </a:rPr>
              <a:t> </a:t>
            </a:r>
            <a:r>
              <a:rPr lang="en-US" sz="3201" dirty="0" err="1">
                <a:solidFill>
                  <a:schemeClr val="bg1"/>
                </a:solidFill>
                <a:latin typeface="Lato Light" charset="0"/>
                <a:ea typeface="Lato Light" charset="0"/>
                <a:cs typeface="Lato Light" charset="0"/>
              </a:rPr>
              <a:t>telekomunikacijske</a:t>
            </a:r>
            <a:r>
              <a:rPr lang="en-US" sz="3201" dirty="0">
                <a:solidFill>
                  <a:schemeClr val="bg1"/>
                </a:solidFill>
                <a:latin typeface="Lato Light" charset="0"/>
                <a:ea typeface="Lato Light" charset="0"/>
                <a:cs typeface="Lato Light" charset="0"/>
              </a:rPr>
              <a:t> </a:t>
            </a:r>
            <a:r>
              <a:rPr lang="en-US" sz="3201" dirty="0" err="1">
                <a:solidFill>
                  <a:schemeClr val="bg1"/>
                </a:solidFill>
                <a:latin typeface="Lato Light" charset="0"/>
                <a:ea typeface="Lato Light" charset="0"/>
                <a:cs typeface="Lato Light" charset="0"/>
              </a:rPr>
              <a:t>infrastrukture</a:t>
            </a:r>
            <a:endParaRPr lang="en-US" sz="3201" dirty="0">
              <a:solidFill>
                <a:schemeClr val="bg1"/>
              </a:solidFill>
              <a:latin typeface="Lato Light" charset="0"/>
              <a:ea typeface="Lato Light" charset="0"/>
              <a:cs typeface="Lato Light" charset="0"/>
            </a:endParaRPr>
          </a:p>
          <a:p>
            <a:r>
              <a:rPr lang="en-US" sz="3201" dirty="0" err="1">
                <a:solidFill>
                  <a:schemeClr val="bg1"/>
                </a:solidFill>
                <a:latin typeface="Lato Light" charset="0"/>
                <a:ea typeface="Lato Light" charset="0"/>
                <a:cs typeface="Lato Light" charset="0"/>
              </a:rPr>
              <a:t>Partizanska</a:t>
            </a:r>
            <a:r>
              <a:rPr lang="en-US" sz="3201" dirty="0">
                <a:solidFill>
                  <a:schemeClr val="bg1"/>
                </a:solidFill>
                <a:latin typeface="Lato Light" charset="0"/>
                <a:ea typeface="Lato Light" charset="0"/>
                <a:cs typeface="Lato Light" charset="0"/>
              </a:rPr>
              <a:t> </a:t>
            </a:r>
            <a:r>
              <a:rPr lang="en-US" sz="3201" dirty="0" err="1">
                <a:solidFill>
                  <a:schemeClr val="bg1"/>
                </a:solidFill>
                <a:latin typeface="Lato Light" charset="0"/>
                <a:ea typeface="Lato Light" charset="0"/>
                <a:cs typeface="Lato Light" charset="0"/>
              </a:rPr>
              <a:t>cesta</a:t>
            </a:r>
            <a:r>
              <a:rPr lang="en-US" sz="3201" dirty="0">
                <a:solidFill>
                  <a:schemeClr val="bg1"/>
                </a:solidFill>
                <a:latin typeface="Lato Light" charset="0"/>
                <a:ea typeface="Lato Light" charset="0"/>
                <a:cs typeface="Lato Light" charset="0"/>
              </a:rPr>
              <a:t> 109, </a:t>
            </a:r>
            <a:r>
              <a:rPr lang="en-US" sz="3201" dirty="0" err="1">
                <a:solidFill>
                  <a:schemeClr val="bg1"/>
                </a:solidFill>
                <a:latin typeface="Lato Light" charset="0"/>
                <a:ea typeface="Lato Light" charset="0"/>
                <a:cs typeface="Lato Light" charset="0"/>
              </a:rPr>
              <a:t>Sežana</a:t>
            </a:r>
            <a:r>
              <a:rPr lang="en-US" sz="3201" dirty="0">
                <a:solidFill>
                  <a:schemeClr val="bg1"/>
                </a:solidFill>
                <a:latin typeface="Lato Light" charset="0"/>
                <a:ea typeface="Lato Light" charset="0"/>
                <a:cs typeface="Lato Light" charset="0"/>
              </a:rPr>
              <a:t>, 6210 </a:t>
            </a:r>
            <a:r>
              <a:rPr lang="en-US" sz="3201" dirty="0" err="1">
                <a:solidFill>
                  <a:schemeClr val="bg1"/>
                </a:solidFill>
                <a:latin typeface="Lato Light" charset="0"/>
                <a:ea typeface="Lato Light" charset="0"/>
                <a:cs typeface="Lato Light" charset="0"/>
              </a:rPr>
              <a:t>Sežana</a:t>
            </a:r>
            <a:endParaRPr lang="en-US" sz="3201" dirty="0">
              <a:solidFill>
                <a:schemeClr val="bg1"/>
              </a:solidFill>
              <a:latin typeface="Lato Light" charset="0"/>
              <a:ea typeface="Lato Light" charset="0"/>
              <a:cs typeface="Lato Light" charset="0"/>
            </a:endParaRPr>
          </a:p>
        </p:txBody>
      </p:sp>
      <p:sp>
        <p:nvSpPr>
          <p:cNvPr id="35" name="TextBox 34"/>
          <p:cNvSpPr txBox="1"/>
          <p:nvPr/>
        </p:nvSpPr>
        <p:spPr>
          <a:xfrm>
            <a:off x="12964815" y="2932384"/>
            <a:ext cx="3297698" cy="369332"/>
          </a:xfrm>
          <a:prstGeom prst="rect">
            <a:avLst/>
          </a:prstGeom>
          <a:noFill/>
        </p:spPr>
        <p:txBody>
          <a:bodyPr wrap="none" rtlCol="0">
            <a:spAutoFit/>
          </a:bodyPr>
          <a:lstStyle/>
          <a:p>
            <a:r>
              <a:rPr lang="sl-SI" sz="1800" spc="300" dirty="0">
                <a:solidFill>
                  <a:schemeClr val="bg1"/>
                </a:solidFill>
                <a:latin typeface="Lato Light" charset="0"/>
                <a:ea typeface="Lato Light" charset="0"/>
                <a:cs typeface="Lato Light" charset="0"/>
              </a:rPr>
              <a:t>Dodatne informacije in</a:t>
            </a:r>
            <a:endParaRPr lang="en-US" sz="1800" spc="300" dirty="0">
              <a:solidFill>
                <a:schemeClr val="bg1"/>
              </a:solidFill>
              <a:latin typeface="Lato Light" charset="0"/>
              <a:ea typeface="Lato Light" charset="0"/>
              <a:cs typeface="Lato Light" charset="0"/>
            </a:endParaRPr>
          </a:p>
        </p:txBody>
      </p:sp>
      <p:sp>
        <p:nvSpPr>
          <p:cNvPr id="38" name="TextBox 37"/>
          <p:cNvSpPr txBox="1"/>
          <p:nvPr/>
        </p:nvSpPr>
        <p:spPr>
          <a:xfrm>
            <a:off x="12888686" y="3235469"/>
            <a:ext cx="5879320" cy="1015663"/>
          </a:xfrm>
          <a:prstGeom prst="rect">
            <a:avLst/>
          </a:prstGeom>
          <a:noFill/>
        </p:spPr>
        <p:txBody>
          <a:bodyPr wrap="square" rtlCol="0">
            <a:spAutoFit/>
          </a:bodyPr>
          <a:lstStyle/>
          <a:p>
            <a:r>
              <a:rPr lang="sl-SI" sz="6000" dirty="0">
                <a:solidFill>
                  <a:schemeClr val="bg1"/>
                </a:solidFill>
                <a:latin typeface="Lato Light" charset="0"/>
                <a:ea typeface="Lato Light" charset="0"/>
                <a:cs typeface="Lato Light" charset="0"/>
              </a:rPr>
              <a:t>Kontaktne osebe</a:t>
            </a:r>
            <a:endParaRPr lang="en-US" sz="6000" dirty="0">
              <a:solidFill>
                <a:schemeClr val="bg1"/>
              </a:solidFill>
              <a:latin typeface="Lato Light" charset="0"/>
              <a:ea typeface="Lato Light" charset="0"/>
              <a:cs typeface="Lato Light" charset="0"/>
            </a:endParaRPr>
          </a:p>
        </p:txBody>
      </p:sp>
      <p:sp>
        <p:nvSpPr>
          <p:cNvPr id="40" name="TextBox 39"/>
          <p:cNvSpPr txBox="1"/>
          <p:nvPr/>
        </p:nvSpPr>
        <p:spPr>
          <a:xfrm>
            <a:off x="13350610" y="5319959"/>
            <a:ext cx="9264264" cy="1502078"/>
          </a:xfrm>
          <a:prstGeom prst="rect">
            <a:avLst/>
          </a:prstGeom>
          <a:noFill/>
        </p:spPr>
        <p:txBody>
          <a:bodyPr wrap="square" rtlCol="0">
            <a:spAutoFit/>
          </a:bodyPr>
          <a:lstStyle/>
          <a:p>
            <a:pPr>
              <a:lnSpc>
                <a:spcPts val="3780"/>
              </a:lnSpc>
            </a:pPr>
            <a:r>
              <a:rPr lang="sl-SI" sz="3200" dirty="0">
                <a:solidFill>
                  <a:schemeClr val="bg1"/>
                </a:solidFill>
                <a:latin typeface="Lato Light" charset="0"/>
                <a:ea typeface="Lato Light" charset="0"/>
                <a:cs typeface="Lato Light" charset="0"/>
              </a:rPr>
              <a:t>RUNE podpora strankam:</a:t>
            </a:r>
          </a:p>
          <a:p>
            <a:pPr defTabSz="360000">
              <a:lnSpc>
                <a:spcPts val="3780"/>
              </a:lnSpc>
            </a:pPr>
            <a:r>
              <a:rPr lang="sl-SI" sz="3200" dirty="0">
                <a:solidFill>
                  <a:schemeClr val="bg1"/>
                </a:solidFill>
                <a:latin typeface="Lato Light" charset="0"/>
                <a:ea typeface="Lato Light" charset="0"/>
                <a:cs typeface="Lato Light" charset="0"/>
              </a:rPr>
              <a:t>info@ruralnetwork.eu</a:t>
            </a:r>
          </a:p>
          <a:p>
            <a:pPr>
              <a:lnSpc>
                <a:spcPts val="3780"/>
              </a:lnSpc>
            </a:pPr>
            <a:endParaRPr lang="en-US" sz="2399" dirty="0">
              <a:solidFill>
                <a:schemeClr val="bg1"/>
              </a:solidFill>
              <a:latin typeface="Lato Light" charset="0"/>
              <a:ea typeface="Lato Light" charset="0"/>
              <a:cs typeface="Lato Light" charset="0"/>
            </a:endParaRPr>
          </a:p>
        </p:txBody>
      </p:sp>
      <p:cxnSp>
        <p:nvCxnSpPr>
          <p:cNvPr id="10" name="Straight Connector 9"/>
          <p:cNvCxnSpPr/>
          <p:nvPr/>
        </p:nvCxnSpPr>
        <p:spPr>
          <a:xfrm>
            <a:off x="12434887" y="2828926"/>
            <a:ext cx="0" cy="8143875"/>
          </a:xfrm>
          <a:prstGeom prst="line">
            <a:avLst/>
          </a:prstGeom>
          <a:ln w="57150">
            <a:solidFill>
              <a:srgbClr val="ED1B24"/>
            </a:solidFill>
          </a:ln>
        </p:spPr>
        <p:style>
          <a:lnRef idx="1">
            <a:schemeClr val="accent1"/>
          </a:lnRef>
          <a:fillRef idx="0">
            <a:schemeClr val="accent1"/>
          </a:fillRef>
          <a:effectRef idx="0">
            <a:schemeClr val="accent1"/>
          </a:effectRef>
          <a:fontRef idx="minor">
            <a:schemeClr val="tx1"/>
          </a:fontRef>
        </p:style>
      </p:cxnSp>
      <p:sp>
        <p:nvSpPr>
          <p:cNvPr id="26" name="TextBox 33">
            <a:extLst>
              <a:ext uri="{FF2B5EF4-FFF2-40B4-BE49-F238E27FC236}">
                <a16:creationId xmlns:a16="http://schemas.microsoft.com/office/drawing/2014/main" id="{3EA823FB-6403-4F2C-ACBB-30E77EA48017}"/>
              </a:ext>
            </a:extLst>
          </p:cNvPr>
          <p:cNvSpPr txBox="1"/>
          <p:nvPr/>
        </p:nvSpPr>
        <p:spPr>
          <a:xfrm>
            <a:off x="13350610" y="7388123"/>
            <a:ext cx="6338274" cy="1569660"/>
          </a:xfrm>
          <a:prstGeom prst="rect">
            <a:avLst/>
          </a:prstGeom>
          <a:noFill/>
        </p:spPr>
        <p:txBody>
          <a:bodyPr wrap="none" rtlCol="0">
            <a:spAutoFit/>
          </a:bodyPr>
          <a:lstStyle/>
          <a:p>
            <a:r>
              <a:rPr lang="sl-SI" sz="3200" dirty="0">
                <a:solidFill>
                  <a:schemeClr val="bg1"/>
                </a:solidFill>
                <a:latin typeface="Lato Light" charset="0"/>
                <a:ea typeface="Lato Light" charset="0"/>
                <a:cs typeface="Lato Light" charset="0"/>
              </a:rPr>
              <a:t>Podjetje </a:t>
            </a:r>
            <a:r>
              <a:rPr lang="sl-SI" sz="3200" dirty="0" err="1">
                <a:solidFill>
                  <a:schemeClr val="bg1"/>
                </a:solidFill>
                <a:latin typeface="Lato Light" charset="0"/>
                <a:ea typeface="Lato Light" charset="0"/>
                <a:cs typeface="Lato Light" charset="0"/>
              </a:rPr>
              <a:t>Eurocon</a:t>
            </a:r>
            <a:r>
              <a:rPr lang="sl-SI" sz="3200" dirty="0">
                <a:solidFill>
                  <a:schemeClr val="bg1"/>
                </a:solidFill>
                <a:latin typeface="Lato Light" charset="0"/>
                <a:ea typeface="Lato Light" charset="0"/>
                <a:cs typeface="Lato Light" charset="0"/>
              </a:rPr>
              <a:t>:</a:t>
            </a:r>
            <a:endParaRPr lang="en-US" sz="3200" dirty="0">
              <a:solidFill>
                <a:schemeClr val="bg1"/>
              </a:solidFill>
              <a:latin typeface="Lato Light" charset="0"/>
              <a:ea typeface="Lato Light" charset="0"/>
              <a:cs typeface="Lato Light" charset="0"/>
            </a:endParaRPr>
          </a:p>
          <a:p>
            <a:pPr defTabSz="360000"/>
            <a:r>
              <a:rPr lang="sl-SI" sz="3200" dirty="0">
                <a:solidFill>
                  <a:schemeClr val="bg1"/>
                </a:solidFill>
                <a:latin typeface="Lato Light" charset="0"/>
                <a:ea typeface="Lato Light" charset="0"/>
                <a:cs typeface="Lato Light" charset="0"/>
              </a:rPr>
              <a:t>dominik.salamon@ruralnetwork.eu</a:t>
            </a:r>
          </a:p>
          <a:p>
            <a:pPr defTabSz="360000"/>
            <a:r>
              <a:rPr lang="sl-SI" sz="3200" dirty="0">
                <a:solidFill>
                  <a:schemeClr val="bg1"/>
                </a:solidFill>
                <a:latin typeface="Lato Light" charset="0"/>
                <a:ea typeface="Lato Light" charset="0"/>
                <a:cs typeface="Lato Light" charset="0"/>
              </a:rPr>
              <a:t>marko.salamon@ruralnetwork.eu</a:t>
            </a:r>
          </a:p>
        </p:txBody>
      </p:sp>
      <p:pic>
        <p:nvPicPr>
          <p:cNvPr id="13" name="Slika 12">
            <a:extLst>
              <a:ext uri="{FF2B5EF4-FFF2-40B4-BE49-F238E27FC236}">
                <a16:creationId xmlns:a16="http://schemas.microsoft.com/office/drawing/2014/main" id="{410646A2-DD71-4643-B9BE-A31B41131759}"/>
              </a:ext>
            </a:extLst>
          </p:cNvPr>
          <p:cNvPicPr>
            <a:picLocks noChangeAspect="1"/>
          </p:cNvPicPr>
          <p:nvPr/>
        </p:nvPicPr>
        <p:blipFill>
          <a:blip r:embed="rId2"/>
          <a:stretch>
            <a:fillRect/>
          </a:stretch>
        </p:blipFill>
        <p:spPr>
          <a:xfrm>
            <a:off x="12990333" y="5952325"/>
            <a:ext cx="360277" cy="360277"/>
          </a:xfrm>
          <a:prstGeom prst="rect">
            <a:avLst/>
          </a:prstGeom>
        </p:spPr>
      </p:pic>
      <p:pic>
        <p:nvPicPr>
          <p:cNvPr id="32" name="Slika 31">
            <a:extLst>
              <a:ext uri="{FF2B5EF4-FFF2-40B4-BE49-F238E27FC236}">
                <a16:creationId xmlns:a16="http://schemas.microsoft.com/office/drawing/2014/main" id="{240B351B-2BD2-49CE-8432-E27BF21BD52C}"/>
              </a:ext>
            </a:extLst>
          </p:cNvPr>
          <p:cNvPicPr>
            <a:picLocks noChangeAspect="1"/>
          </p:cNvPicPr>
          <p:nvPr/>
        </p:nvPicPr>
        <p:blipFill>
          <a:blip r:embed="rId2"/>
          <a:stretch>
            <a:fillRect/>
          </a:stretch>
        </p:blipFill>
        <p:spPr>
          <a:xfrm>
            <a:off x="12990333" y="8013796"/>
            <a:ext cx="360277" cy="360277"/>
          </a:xfrm>
          <a:prstGeom prst="rect">
            <a:avLst/>
          </a:prstGeom>
        </p:spPr>
      </p:pic>
      <p:pic>
        <p:nvPicPr>
          <p:cNvPr id="33" name="Slika 32">
            <a:extLst>
              <a:ext uri="{FF2B5EF4-FFF2-40B4-BE49-F238E27FC236}">
                <a16:creationId xmlns:a16="http://schemas.microsoft.com/office/drawing/2014/main" id="{97AC78EA-F273-48AC-A2EB-497014689401}"/>
              </a:ext>
            </a:extLst>
          </p:cNvPr>
          <p:cNvPicPr>
            <a:picLocks noChangeAspect="1"/>
          </p:cNvPicPr>
          <p:nvPr/>
        </p:nvPicPr>
        <p:blipFill>
          <a:blip r:embed="rId2"/>
          <a:stretch>
            <a:fillRect/>
          </a:stretch>
        </p:blipFill>
        <p:spPr>
          <a:xfrm>
            <a:off x="12990332" y="8551053"/>
            <a:ext cx="360277" cy="360277"/>
          </a:xfrm>
          <a:prstGeom prst="rect">
            <a:avLst/>
          </a:prstGeom>
        </p:spPr>
      </p:pic>
      <p:sp>
        <p:nvSpPr>
          <p:cNvPr id="18" name="Rectangle 10">
            <a:extLst>
              <a:ext uri="{FF2B5EF4-FFF2-40B4-BE49-F238E27FC236}">
                <a16:creationId xmlns:a16="http://schemas.microsoft.com/office/drawing/2014/main" id="{5041E30A-5F9B-4CA9-B70C-9817F1828010}"/>
              </a:ext>
            </a:extLst>
          </p:cNvPr>
          <p:cNvSpPr/>
          <p:nvPr/>
        </p:nvSpPr>
        <p:spPr>
          <a:xfrm>
            <a:off x="0" y="0"/>
            <a:ext cx="3316647" cy="13716000"/>
          </a:xfrm>
          <a:prstGeom prst="rect">
            <a:avLst/>
          </a:prstGeom>
          <a:solidFill>
            <a:srgbClr val="ED1B2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Tree>
    <p:extLst>
      <p:ext uri="{BB962C8B-B14F-4D97-AF65-F5344CB8AC3E}">
        <p14:creationId xmlns:p14="http://schemas.microsoft.com/office/powerpoint/2010/main" val="1580827986"/>
      </p:ext>
    </p:extLst>
  </p:cSld>
  <p:clrMapOvr>
    <a:masterClrMapping/>
  </p:clrMapOvr>
</p:sld>
</file>

<file path=ppt/theme/theme1.xml><?xml version="1.0" encoding="utf-8"?>
<a:theme xmlns:a="http://schemas.openxmlformats.org/drawingml/2006/main" name="Office Theme">
  <a:themeElements>
    <a:clrScheme name="Moss Green Light - Rocketo Graphics">
      <a:dk1>
        <a:srgbClr val="999999"/>
      </a:dk1>
      <a:lt1>
        <a:srgbClr val="FFFFFF"/>
      </a:lt1>
      <a:dk2>
        <a:srgbClr val="494949"/>
      </a:dk2>
      <a:lt2>
        <a:srgbClr val="FFFFFF"/>
      </a:lt2>
      <a:accent1>
        <a:srgbClr val="4BC676"/>
      </a:accent1>
      <a:accent2>
        <a:srgbClr val="43C072"/>
      </a:accent2>
      <a:accent3>
        <a:srgbClr val="40B884"/>
      </a:accent3>
      <a:accent4>
        <a:srgbClr val="3CAE8C"/>
      </a:accent4>
      <a:accent5>
        <a:srgbClr val="379987"/>
      </a:accent5>
      <a:accent6>
        <a:srgbClr val="328582"/>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15017</TotalTime>
  <Words>1073</Words>
  <Application>Microsoft Office PowerPoint</Application>
  <PresentationFormat>Po meri</PresentationFormat>
  <Paragraphs>445</Paragraphs>
  <Slides>9</Slides>
  <Notes>1</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9</vt:i4>
      </vt:variant>
    </vt:vector>
  </HeadingPairs>
  <TitlesOfParts>
    <vt:vector size="18" baseType="lpstr">
      <vt:lpstr>Arial</vt:lpstr>
      <vt:lpstr>Calibri</vt:lpstr>
      <vt:lpstr>Calibri Light</vt:lpstr>
      <vt:lpstr>Gill Sans</vt:lpstr>
      <vt:lpstr>Lato Light</vt:lpstr>
      <vt:lpstr>Lato Medium</vt:lpstr>
      <vt:lpstr>Lato Thin</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Louis Twelve</dc:creator>
  <cp:keywords/>
  <dc:description/>
  <cp:lastModifiedBy>Petra Lombar Premru</cp:lastModifiedBy>
  <cp:revision>128</cp:revision>
  <cp:lastPrinted>2018-07-09T09:00:16Z</cp:lastPrinted>
  <dcterms:created xsi:type="dcterms:W3CDTF">2017-05-16T07:20:16Z</dcterms:created>
  <dcterms:modified xsi:type="dcterms:W3CDTF">2018-09-21T15:00:16Z</dcterms:modified>
  <cp:category/>
  <cp:contentStatus>Končni</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