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361" r:id="rId2"/>
    <p:sldId id="435" r:id="rId3"/>
    <p:sldId id="430" r:id="rId4"/>
    <p:sldId id="431" r:id="rId5"/>
    <p:sldId id="432" r:id="rId6"/>
    <p:sldId id="436" r:id="rId7"/>
    <p:sldId id="437" r:id="rId8"/>
    <p:sldId id="438" r:id="rId9"/>
    <p:sldId id="439" r:id="rId10"/>
    <p:sldId id="447" r:id="rId11"/>
    <p:sldId id="441" r:id="rId12"/>
    <p:sldId id="442" r:id="rId13"/>
    <p:sldId id="443" r:id="rId14"/>
    <p:sldId id="444" r:id="rId15"/>
    <p:sldId id="445" r:id="rId16"/>
  </p:sldIdLst>
  <p:sldSz cx="12192000" cy="6858000"/>
  <p:notesSz cx="14663738" cy="209264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7287" userDrawn="1">
          <p15:clr>
            <a:srgbClr val="A4A3A4"/>
          </p15:clr>
        </p15:guide>
        <p15:guide id="4" pos="1141" userDrawn="1">
          <p15:clr>
            <a:srgbClr val="A4A3A4"/>
          </p15:clr>
        </p15:guide>
        <p15:guide id="5" pos="6403" userDrawn="1">
          <p15:clr>
            <a:srgbClr val="A4A3A4"/>
          </p15:clr>
        </p15:guide>
        <p15:guide id="6" pos="4588" userDrawn="1">
          <p15:clr>
            <a:srgbClr val="A4A3A4"/>
          </p15:clr>
        </p15:guide>
        <p15:guide id="7" pos="4475" userDrawn="1">
          <p15:clr>
            <a:srgbClr val="A4A3A4"/>
          </p15:clr>
        </p15:guide>
        <p15:guide id="8" pos="3182" userDrawn="1">
          <p15:clr>
            <a:srgbClr val="A4A3A4"/>
          </p15:clr>
        </p15:guide>
        <p15:guide id="9" pos="3069" userDrawn="1">
          <p15:clr>
            <a:srgbClr val="A4A3A4"/>
          </p15:clr>
        </p15:guide>
        <p15:guide id="10" pos="1786" userDrawn="1">
          <p15:clr>
            <a:srgbClr val="A4A3A4"/>
          </p15:clr>
        </p15:guide>
        <p15:guide id="11" pos="1685" userDrawn="1">
          <p15:clr>
            <a:srgbClr val="A4A3A4"/>
          </p15:clr>
        </p15:guide>
        <p15:guide id="13" orient="horz" pos="3929" userDrawn="1">
          <p15:clr>
            <a:srgbClr val="A4A3A4"/>
          </p15:clr>
        </p15:guide>
        <p15:guide id="15" orient="horz" pos="2105" userDrawn="1">
          <p15:clr>
            <a:srgbClr val="A4A3A4"/>
          </p15:clr>
        </p15:guide>
        <p15:guide id="16" orient="horz" pos="2213" userDrawn="1">
          <p15:clr>
            <a:srgbClr val="A4A3A4"/>
          </p15:clr>
        </p15:guide>
        <p15:guide id="17" orient="horz" pos="390" userDrawn="1">
          <p15:clr>
            <a:srgbClr val="A4A3A4"/>
          </p15:clr>
        </p15:guide>
        <p15:guide id="19" pos="370" userDrawn="1">
          <p15:clr>
            <a:srgbClr val="A4A3A4"/>
          </p15:clr>
        </p15:guide>
        <p15:guide id="20" orient="horz" pos="1049" userDrawn="1">
          <p15:clr>
            <a:srgbClr val="A4A3A4"/>
          </p15:clr>
        </p15:guide>
        <p15:guide id="21" orient="horz" pos="1921" userDrawn="1">
          <p15:clr>
            <a:srgbClr val="A4A3A4"/>
          </p15:clr>
        </p15:guide>
        <p15:guide id="22" orient="horz" pos="2854" userDrawn="1">
          <p15:clr>
            <a:srgbClr val="A4A3A4"/>
          </p15:clr>
        </p15:guide>
        <p15:guide id="23" orient="horz" pos="1570" userDrawn="1">
          <p15:clr>
            <a:srgbClr val="A4A3A4"/>
          </p15:clr>
        </p15:guide>
        <p15:guide id="24" pos="10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lena" initials="H" lastIdx="1" clrIdx="0">
    <p:extLst>
      <p:ext uri="{19B8F6BF-5375-455C-9EA6-DF929625EA0E}">
        <p15:presenceInfo xmlns:p15="http://schemas.microsoft.com/office/powerpoint/2012/main" userId="Hele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E95D"/>
    <a:srgbClr val="FF9900"/>
    <a:srgbClr val="EC2C29"/>
    <a:srgbClr val="E43D22"/>
    <a:srgbClr val="DED8D3"/>
    <a:srgbClr val="EE3129"/>
    <a:srgbClr val="585858"/>
    <a:srgbClr val="E5E1DB"/>
    <a:srgbClr val="C7BEB9"/>
    <a:srgbClr val="3858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rez sloga, brez mrež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rez sloga, mreža tabele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 autoAdjust="0"/>
    <p:restoredTop sz="94668" autoAdjust="0"/>
  </p:normalViewPr>
  <p:slideViewPr>
    <p:cSldViewPr snapToGrid="0" showGuides="1">
      <p:cViewPr>
        <p:scale>
          <a:sx n="80" d="100"/>
          <a:sy n="80" d="100"/>
        </p:scale>
        <p:origin x="30" y="30"/>
      </p:cViewPr>
      <p:guideLst>
        <p:guide orient="horz"/>
        <p:guide pos="7287"/>
        <p:guide pos="1141"/>
        <p:guide pos="6403"/>
        <p:guide pos="4588"/>
        <p:guide pos="4475"/>
        <p:guide pos="3182"/>
        <p:guide pos="3069"/>
        <p:guide pos="1786"/>
        <p:guide pos="1685"/>
        <p:guide orient="horz" pos="3929"/>
        <p:guide orient="horz" pos="2105"/>
        <p:guide orient="horz" pos="2213"/>
        <p:guide orient="horz" pos="390"/>
        <p:guide pos="370"/>
        <p:guide orient="horz" pos="1049"/>
        <p:guide orient="horz" pos="1921"/>
        <p:guide orient="horz" pos="2854"/>
        <p:guide orient="horz" pos="1570"/>
        <p:guide pos="103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354763" cy="10493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8305800" y="0"/>
            <a:ext cx="6354763" cy="10493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B50C7-D590-4D41-849F-F5CD9708061F}" type="datetimeFigureOut">
              <a:rPr lang="sl-SI" smtClean="0"/>
              <a:t>27.11.2023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054100" y="2616200"/>
            <a:ext cx="12555538" cy="7062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1466850" y="10071100"/>
            <a:ext cx="11730038" cy="82391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19877088"/>
            <a:ext cx="6354763" cy="10493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8305800" y="19877088"/>
            <a:ext cx="6354763" cy="10493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726F5-CC04-4E1E-852B-C62BA047DB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78232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051560" algn="l"/>
              </a:tabLst>
            </a:pP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726F5-CC04-4E1E-852B-C62BA047DB44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04054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051560" algn="l"/>
              </a:tabLst>
            </a:pP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726F5-CC04-4E1E-852B-C62BA047DB44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12630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051560" algn="l"/>
              </a:tabLst>
            </a:pP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726F5-CC04-4E1E-852B-C62BA047DB44}" type="slidenum">
              <a:rPr lang="sl-SI" smtClean="0"/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754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051560" algn="l"/>
              </a:tabLst>
            </a:pP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726F5-CC04-4E1E-852B-C62BA047DB44}" type="slidenum">
              <a:rPr lang="sl-SI" smtClean="0"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7640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051560" algn="l"/>
              </a:tabLst>
            </a:pP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726F5-CC04-4E1E-852B-C62BA047DB44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79381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051560" algn="l"/>
              </a:tabLst>
            </a:pP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726F5-CC04-4E1E-852B-C62BA047DB44}" type="slidenum">
              <a:rPr lang="sl-SI" smtClean="0"/>
              <a:t>14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32643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051560" algn="l"/>
              </a:tabLst>
            </a:pP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726F5-CC04-4E1E-852B-C62BA047DB44}" type="slidenum">
              <a:rPr lang="sl-SI" smtClean="0"/>
              <a:t>15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45040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051560" algn="l"/>
              </a:tabLst>
            </a:pP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726F5-CC04-4E1E-852B-C62BA047DB44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96057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051560" algn="l"/>
              </a:tabLst>
            </a:pP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726F5-CC04-4E1E-852B-C62BA047DB44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7958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051560" algn="l"/>
              </a:tabLst>
            </a:pP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726F5-CC04-4E1E-852B-C62BA047DB44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8771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051560" algn="l"/>
              </a:tabLst>
            </a:pP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726F5-CC04-4E1E-852B-C62BA047DB44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4292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051560" algn="l"/>
              </a:tabLst>
            </a:pP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726F5-CC04-4E1E-852B-C62BA047DB44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71037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051560" algn="l"/>
              </a:tabLst>
            </a:pP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726F5-CC04-4E1E-852B-C62BA047DB44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67724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051560" algn="l"/>
              </a:tabLst>
            </a:pP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726F5-CC04-4E1E-852B-C62BA047DB44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0139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051560" algn="l"/>
              </a:tabLst>
            </a:pP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726F5-CC04-4E1E-852B-C62BA047DB44}" type="slidenum">
              <a:rPr lang="sl-SI" smtClean="0"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05192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638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87" userDrawn="1">
          <p15:clr>
            <a:srgbClr val="FBAE40"/>
          </p15:clr>
        </p15:guide>
        <p15:guide id="4" orient="horz" pos="656" userDrawn="1">
          <p15:clr>
            <a:srgbClr val="FBAE40"/>
          </p15:clr>
        </p15:guide>
        <p15:guide id="5" pos="390" userDrawn="1">
          <p15:clr>
            <a:srgbClr val="FBAE40"/>
          </p15:clr>
        </p15:guide>
        <p15:guide id="6" pos="65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vsebina">
    <p:bg>
      <p:bgPr>
        <a:solidFill>
          <a:srgbClr val="D1D3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571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ava odseka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022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78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E438C3D9-C7C8-9E3E-F3E4-C55503548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842" y="1458000"/>
            <a:ext cx="7987090" cy="6858000"/>
          </a:xfrm>
          <a:prstGeom prst="rect">
            <a:avLst/>
          </a:prstGeom>
        </p:spPr>
      </p:pic>
      <p:pic>
        <p:nvPicPr>
          <p:cNvPr id="18" name="Slika 17" descr="Slika, ki vsebuje besede besedilo, grafika, grafično oblikovanje, logotip&#10;&#10;Opis je samodejno ustvarjen">
            <a:extLst>
              <a:ext uri="{FF2B5EF4-FFF2-40B4-BE49-F238E27FC236}">
                <a16:creationId xmlns:a16="http://schemas.microsoft.com/office/drawing/2014/main" id="{8FCC2759-89D7-8FC8-4969-203B808FF2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9" y="462900"/>
            <a:ext cx="1699969" cy="589815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EA0F53F6-2035-3D40-07C4-4F031908A5F3}"/>
              </a:ext>
            </a:extLst>
          </p:cNvPr>
          <p:cNvSpPr txBox="1"/>
          <p:nvPr/>
        </p:nvSpPr>
        <p:spPr>
          <a:xfrm>
            <a:off x="372633" y="3862752"/>
            <a:ext cx="9468951" cy="2435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sl-SI" sz="2625" b="1" dirty="0">
                <a:latin typeface="Calibri" panose="020F0502020204030204"/>
              </a:rPr>
              <a:t>Potniški center Ljubljana (PCL)</a:t>
            </a:r>
          </a:p>
          <a:p>
            <a:pPr defTabSz="685800"/>
            <a:endParaRPr lang="sl-SI" sz="1500" dirty="0">
              <a:latin typeface="Calibri" panose="020F0502020204030204"/>
            </a:endParaRPr>
          </a:p>
          <a:p>
            <a:pPr defTabSz="685800"/>
            <a:endParaRPr lang="sl-SI" sz="1500" dirty="0">
              <a:latin typeface="Calibri" panose="020F0502020204030204"/>
            </a:endParaRPr>
          </a:p>
          <a:p>
            <a:pPr defTabSz="685800"/>
            <a:r>
              <a:rPr lang="sl-SI" b="1" dirty="0" smtClean="0">
                <a:latin typeface="Calibri" panose="020F0502020204030204"/>
              </a:rPr>
              <a:t>MINISTRSTVO ZA INFRASTRUKTURO IN DIREKCIJA REPUBLIKE SLOVENIJE ZA INFRASTRUKTURO</a:t>
            </a:r>
          </a:p>
          <a:p>
            <a:pPr defTabSz="685800"/>
            <a:r>
              <a:rPr lang="sl-SI" b="1" dirty="0" smtClean="0">
                <a:latin typeface="Calibri" panose="020F0502020204030204"/>
              </a:rPr>
              <a:t>SLOVENSKE ŽELEZNICE</a:t>
            </a:r>
          </a:p>
          <a:p>
            <a:pPr defTabSz="685800"/>
            <a:r>
              <a:rPr lang="sl-SI" b="1" dirty="0" smtClean="0">
                <a:latin typeface="Calibri" panose="020F0502020204030204"/>
              </a:rPr>
              <a:t>MESTNA OBČINA LJUBLJANA</a:t>
            </a:r>
          </a:p>
          <a:p>
            <a:pPr defTabSz="685800"/>
            <a:endParaRPr lang="sl-SI" b="1" dirty="0" smtClean="0">
              <a:latin typeface="Calibri" panose="020F0502020204030204"/>
            </a:endParaRPr>
          </a:p>
          <a:p>
            <a:pPr defTabSz="685800"/>
            <a:endParaRPr lang="sl-SI" sz="1200" dirty="0">
              <a:latin typeface="Calibri" panose="020F0502020204030204"/>
            </a:endParaRPr>
          </a:p>
          <a:p>
            <a:pPr defTabSz="685800"/>
            <a:r>
              <a:rPr lang="sl-SI" sz="1200" b="1" dirty="0" smtClean="0">
                <a:latin typeface="Calibri" panose="020F0502020204030204"/>
              </a:rPr>
              <a:t>28. november 2023</a:t>
            </a:r>
            <a:endParaRPr lang="sl-SI" sz="1200" b="1" dirty="0">
              <a:latin typeface="Calibri" panose="020F0502020204030204"/>
            </a:endParaRPr>
          </a:p>
        </p:txBody>
      </p:sp>
      <p:pic>
        <p:nvPicPr>
          <p:cNvPr id="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01370" y="483210"/>
            <a:ext cx="3052755" cy="373569"/>
          </a:xfrm>
          <a:prstGeom prst="rect">
            <a:avLst/>
          </a:prstGeom>
          <a:ln w="3175">
            <a:miter lim="400000"/>
          </a:ln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6C1F233-BAB1-94CF-EB48-D5373D16BE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13"/>
          <a:stretch/>
        </p:blipFill>
        <p:spPr>
          <a:xfrm>
            <a:off x="7948372" y="450812"/>
            <a:ext cx="2561111" cy="47711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0172" y="450813"/>
            <a:ext cx="1783098" cy="477118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6700" y="450812"/>
            <a:ext cx="986706" cy="48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8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E438C3D9-C7C8-9E3E-F3E4-C55503548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842" y="1458000"/>
            <a:ext cx="7987090" cy="685800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8D29B602-2CAF-6355-E4B7-9CE754C7C5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6617"/>
          <a:stretch/>
        </p:blipFill>
        <p:spPr>
          <a:xfrm>
            <a:off x="0" y="0"/>
            <a:ext cx="12192000" cy="6280261"/>
          </a:xfrm>
          <a:prstGeom prst="rect">
            <a:avLst/>
          </a:prstGeom>
        </p:spPr>
      </p:pic>
      <p:sp>
        <p:nvSpPr>
          <p:cNvPr id="11" name="Naslov 1">
            <a:extLst>
              <a:ext uri="{FF2B5EF4-FFF2-40B4-BE49-F238E27FC236}">
                <a16:creationId xmlns:a16="http://schemas.microsoft.com/office/drawing/2014/main" id="{226F7754-FFD8-186A-75DB-F37122878C7D}"/>
              </a:ext>
            </a:extLst>
          </p:cNvPr>
          <p:cNvSpPr txBox="1">
            <a:spLocks/>
          </p:cNvSpPr>
          <p:nvPr/>
        </p:nvSpPr>
        <p:spPr>
          <a:xfrm>
            <a:off x="309352" y="4315401"/>
            <a:ext cx="11882649" cy="1143000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b="1" dirty="0">
                <a:solidFill>
                  <a:schemeClr val="bg1"/>
                </a:solidFill>
                <a:latin typeface="+mn-lt"/>
              </a:rPr>
              <a:t>Začasne prometne ureditve v času izvedbe nadgradnje železniškega nadvoza Dunajska cesta</a:t>
            </a:r>
          </a:p>
        </p:txBody>
      </p:sp>
      <p:sp>
        <p:nvSpPr>
          <p:cNvPr id="12" name="Naslov 1">
            <a:extLst>
              <a:ext uri="{FF2B5EF4-FFF2-40B4-BE49-F238E27FC236}">
                <a16:creationId xmlns:a16="http://schemas.microsoft.com/office/drawing/2014/main" id="{6DACC2A4-AC68-C4EC-BD09-D8DA7F748D7B}"/>
              </a:ext>
            </a:extLst>
          </p:cNvPr>
          <p:cNvSpPr txBox="1">
            <a:spLocks/>
          </p:cNvSpPr>
          <p:nvPr/>
        </p:nvSpPr>
        <p:spPr>
          <a:xfrm>
            <a:off x="309351" y="5277231"/>
            <a:ext cx="1127305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09585"/>
            <a:r>
              <a:rPr lang="sl-SI" sz="2133" dirty="0" smtClean="0">
                <a:solidFill>
                  <a:prstClr val="white"/>
                </a:solidFill>
                <a:latin typeface="+mn-lt"/>
              </a:rPr>
              <a:t>Maja </a:t>
            </a:r>
            <a:r>
              <a:rPr lang="sl-SI" sz="2133" dirty="0" smtClean="0">
                <a:solidFill>
                  <a:prstClr val="white"/>
                </a:solidFill>
                <a:latin typeface="+mn-lt"/>
              </a:rPr>
              <a:t>Žitnik, Žiga Leban, </a:t>
            </a:r>
            <a:r>
              <a:rPr lang="sl-SI" sz="2133" dirty="0" smtClean="0">
                <a:solidFill>
                  <a:prstClr val="white"/>
                </a:solidFill>
                <a:latin typeface="+mn-lt"/>
              </a:rPr>
              <a:t>Mestna občina Ljubljana</a:t>
            </a:r>
            <a:endParaRPr lang="sl-SI" sz="2133" dirty="0">
              <a:solidFill>
                <a:prstClr val="whit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899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E438C3D9-C7C8-9E3E-F3E4-C55503548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842" y="1458000"/>
            <a:ext cx="7987090" cy="68580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t="1946" r="1290" b="1805"/>
          <a:stretch/>
        </p:blipFill>
        <p:spPr>
          <a:xfrm>
            <a:off x="1257301" y="0"/>
            <a:ext cx="9772650" cy="685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5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E438C3D9-C7C8-9E3E-F3E4-C55503548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842" y="1458000"/>
            <a:ext cx="7987090" cy="6858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t="2361" r="1486" b="1944"/>
          <a:stretch/>
        </p:blipFill>
        <p:spPr>
          <a:xfrm>
            <a:off x="1509816" y="0"/>
            <a:ext cx="9475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4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E438C3D9-C7C8-9E3E-F3E4-C55503548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842" y="1458000"/>
            <a:ext cx="7987090" cy="6858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t="2500" r="1682" b="1944"/>
          <a:stretch/>
        </p:blipFill>
        <p:spPr>
          <a:xfrm>
            <a:off x="1477260" y="0"/>
            <a:ext cx="94895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3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E438C3D9-C7C8-9E3E-F3E4-C55503548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842" y="1458000"/>
            <a:ext cx="7987090" cy="6858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t="1946" r="1290" b="1944"/>
          <a:stretch/>
        </p:blipFill>
        <p:spPr>
          <a:xfrm>
            <a:off x="1530276" y="0"/>
            <a:ext cx="9474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5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E438C3D9-C7C8-9E3E-F3E4-C55503548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842" y="1458000"/>
            <a:ext cx="7987090" cy="6858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" t="1946" r="1290" b="1666"/>
          <a:stretch/>
        </p:blipFill>
        <p:spPr>
          <a:xfrm>
            <a:off x="1559959" y="0"/>
            <a:ext cx="9417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3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E438C3D9-C7C8-9E3E-F3E4-C55503548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842" y="1458000"/>
            <a:ext cx="7987090" cy="685800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8D29B602-2CAF-6355-E4B7-9CE754C7C5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6617"/>
          <a:stretch/>
        </p:blipFill>
        <p:spPr>
          <a:xfrm>
            <a:off x="0" y="0"/>
            <a:ext cx="12192000" cy="6280261"/>
          </a:xfrm>
          <a:prstGeom prst="rect">
            <a:avLst/>
          </a:prstGeom>
        </p:spPr>
      </p:pic>
      <p:sp>
        <p:nvSpPr>
          <p:cNvPr id="11" name="Naslov 1">
            <a:extLst>
              <a:ext uri="{FF2B5EF4-FFF2-40B4-BE49-F238E27FC236}">
                <a16:creationId xmlns:a16="http://schemas.microsoft.com/office/drawing/2014/main" id="{226F7754-FFD8-186A-75DB-F37122878C7D}"/>
              </a:ext>
            </a:extLst>
          </p:cNvPr>
          <p:cNvSpPr txBox="1">
            <a:spLocks/>
          </p:cNvSpPr>
          <p:nvPr/>
        </p:nvSpPr>
        <p:spPr>
          <a:xfrm>
            <a:off x="309352" y="4973769"/>
            <a:ext cx="11882649" cy="65893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b="1" dirty="0" smtClean="0">
                <a:solidFill>
                  <a:schemeClr val="bg1"/>
                </a:solidFill>
                <a:latin typeface="+mn-lt"/>
              </a:rPr>
              <a:t>Nadgradnja železniškega</a:t>
            </a:r>
            <a:r>
              <a:rPr lang="sl-SI" sz="3600" b="1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sl-SI" sz="36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</a:rPr>
              <a:t>območja ljubljanskih postaj – ŽOLP </a:t>
            </a:r>
            <a:endParaRPr lang="sl-SI" sz="3600" b="1" dirty="0">
              <a:solidFill>
                <a:schemeClr val="bg1"/>
              </a:solidFill>
              <a:latin typeface="+mn-lt"/>
            </a:endParaRPr>
          </a:p>
          <a:p>
            <a:endParaRPr lang="sl-SI" sz="3467" b="1" dirty="0">
              <a:solidFill>
                <a:schemeClr val="bg1"/>
              </a:solidFill>
            </a:endParaRPr>
          </a:p>
        </p:txBody>
      </p:sp>
      <p:sp>
        <p:nvSpPr>
          <p:cNvPr id="12" name="Naslov 1">
            <a:extLst>
              <a:ext uri="{FF2B5EF4-FFF2-40B4-BE49-F238E27FC236}">
                <a16:creationId xmlns:a16="http://schemas.microsoft.com/office/drawing/2014/main" id="{6DACC2A4-AC68-C4EC-BD09-D8DA7F748D7B}"/>
              </a:ext>
            </a:extLst>
          </p:cNvPr>
          <p:cNvSpPr txBox="1">
            <a:spLocks/>
          </p:cNvSpPr>
          <p:nvPr/>
        </p:nvSpPr>
        <p:spPr>
          <a:xfrm>
            <a:off x="309351" y="5277231"/>
            <a:ext cx="1127305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09585"/>
            <a:r>
              <a:rPr lang="sl-SI" sz="2133" dirty="0" smtClean="0">
                <a:solidFill>
                  <a:prstClr val="white"/>
                </a:solidFill>
                <a:latin typeface="+mn-lt"/>
              </a:rPr>
              <a:t>Alenka Bratušek, ministrica za infrastrukturo</a:t>
            </a:r>
            <a:endParaRPr lang="sl-SI" sz="2133" dirty="0">
              <a:solidFill>
                <a:prstClr val="whit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378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E438C3D9-C7C8-9E3E-F3E4-C55503548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842" y="1458000"/>
            <a:ext cx="7987090" cy="6858000"/>
          </a:xfrm>
          <a:prstGeom prst="rect">
            <a:avLst/>
          </a:prstGeom>
        </p:spPr>
      </p:pic>
      <p:pic>
        <p:nvPicPr>
          <p:cNvPr id="5" name="Image" descr="Image"/>
          <p:cNvPicPr>
            <a:picLocks noChangeAspect="1"/>
          </p:cNvPicPr>
          <p:nvPr/>
        </p:nvPicPr>
        <p:blipFill rotWithShape="1">
          <a:blip r:embed="rId4">
            <a:extLst/>
          </a:blip>
          <a:srcRect l="1414"/>
          <a:stretch/>
        </p:blipFill>
        <p:spPr>
          <a:xfrm>
            <a:off x="-8792" y="1146475"/>
            <a:ext cx="12209028" cy="3478279"/>
          </a:xfrm>
          <a:prstGeom prst="rect">
            <a:avLst/>
          </a:prstGeom>
          <a:ln w="3175">
            <a:miter lim="400000"/>
          </a:ln>
        </p:spPr>
      </p:pic>
      <p:sp>
        <p:nvSpPr>
          <p:cNvPr id="7" name="Naslov 1">
            <a:extLst>
              <a:ext uri="{FF2B5EF4-FFF2-40B4-BE49-F238E27FC236}">
                <a16:creationId xmlns:a16="http://schemas.microsoft.com/office/drawing/2014/main" id="{3E8CA9DF-D346-EB49-0C4A-6864A7BAA3AA}"/>
              </a:ext>
            </a:extLst>
          </p:cNvPr>
          <p:cNvSpPr txBox="1">
            <a:spLocks/>
          </p:cNvSpPr>
          <p:nvPr/>
        </p:nvSpPr>
        <p:spPr>
          <a:xfrm>
            <a:off x="662417" y="-5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347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Razdelitev ŽOLP-1</a:t>
            </a:r>
            <a:r>
              <a:rPr kumimoji="0" lang="sl-SI" sz="347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 in ŽOLP-2</a:t>
            </a:r>
            <a:endParaRPr kumimoji="0" lang="sl-SI" sz="347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EA0F53F6-2035-3D40-07C4-4F031908A5F3}"/>
              </a:ext>
            </a:extLst>
          </p:cNvPr>
          <p:cNvSpPr txBox="1"/>
          <p:nvPr/>
        </p:nvSpPr>
        <p:spPr>
          <a:xfrm>
            <a:off x="372633" y="3862752"/>
            <a:ext cx="946895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endParaRPr lang="sl-SI" sz="1500" dirty="0" smtClean="0">
              <a:latin typeface="Calibri" panose="020F0502020204030204"/>
            </a:endParaRPr>
          </a:p>
          <a:p>
            <a:pPr defTabSz="685800"/>
            <a:endParaRPr lang="sl-SI" sz="1500" dirty="0">
              <a:latin typeface="Calibri" panose="020F0502020204030204"/>
            </a:endParaRPr>
          </a:p>
          <a:p>
            <a:pPr defTabSz="685800"/>
            <a:endParaRPr lang="sl-SI" sz="1500" dirty="0">
              <a:latin typeface="Calibri" panose="020F0502020204030204"/>
            </a:endParaRPr>
          </a:p>
          <a:p>
            <a:pPr defTabSz="685800"/>
            <a:endParaRPr lang="sl-SI" sz="1500" dirty="0">
              <a:latin typeface="Calibri" panose="020F0502020204030204"/>
            </a:endParaRPr>
          </a:p>
          <a:p>
            <a:pPr algn="just" defTabSz="685800"/>
            <a:r>
              <a:rPr lang="sl-SI" b="1" dirty="0" smtClean="0">
                <a:solidFill>
                  <a:srgbClr val="FF9900"/>
                </a:solidFill>
                <a:latin typeface="Calibri" panose="020F0502020204030204"/>
              </a:rPr>
              <a:t>ŽOLP – 1: </a:t>
            </a:r>
            <a:r>
              <a:rPr lang="sl-SI" b="1" dirty="0" smtClean="0">
                <a:latin typeface="Calibri" panose="020F0502020204030204"/>
              </a:rPr>
              <a:t>Nadgradnja železniške postaje Ljubljana, ki vključuje tudi gradnjo podvoza Dunajska cesta. Izvedba ŽOLP -1 je razdeljena v več faz. </a:t>
            </a:r>
          </a:p>
          <a:p>
            <a:pPr defTabSz="685800"/>
            <a:endParaRPr lang="sl-SI" b="1" dirty="0">
              <a:latin typeface="Calibri" panose="020F0502020204030204"/>
            </a:endParaRPr>
          </a:p>
          <a:p>
            <a:pPr algn="just" defTabSz="685800"/>
            <a:r>
              <a:rPr lang="sl-SI" b="1" dirty="0" smtClean="0">
                <a:solidFill>
                  <a:srgbClr val="C00000"/>
                </a:solidFill>
                <a:latin typeface="Calibri" panose="020F0502020204030204"/>
              </a:rPr>
              <a:t>ŽOLP -2:</a:t>
            </a:r>
            <a:r>
              <a:rPr lang="sl-SI" b="1" dirty="0" smtClean="0">
                <a:latin typeface="Calibri" panose="020F0502020204030204"/>
              </a:rPr>
              <a:t> Nadgradnja železniških postaj Ljubljana Šiška, Ljubljana Moste, Ljubljana Polje in Ljubljana Zalog ter odsekov med postajami. Gradnja ostalih podvozov in podhodov.</a:t>
            </a:r>
          </a:p>
          <a:p>
            <a:pPr defTabSz="685800"/>
            <a:endParaRPr lang="sl-SI" sz="1200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2885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E438C3D9-C7C8-9E3E-F3E4-C55503548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842" y="1458000"/>
            <a:ext cx="7987090" cy="6858000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EA0F53F6-2035-3D40-07C4-4F031908A5F3}"/>
              </a:ext>
            </a:extLst>
          </p:cNvPr>
          <p:cNvSpPr txBox="1"/>
          <p:nvPr/>
        </p:nvSpPr>
        <p:spPr>
          <a:xfrm>
            <a:off x="372633" y="3862752"/>
            <a:ext cx="9468951" cy="260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endParaRPr lang="sl-SI" sz="1500" dirty="0">
              <a:latin typeface="Calibri" panose="020F0502020204030204"/>
            </a:endParaRPr>
          </a:p>
          <a:p>
            <a:pPr defTabSz="685800"/>
            <a:endParaRPr lang="sl-SI" sz="1500" dirty="0">
              <a:latin typeface="Calibri" panose="020F0502020204030204"/>
            </a:endParaRPr>
          </a:p>
          <a:p>
            <a:pPr algn="just">
              <a:defRPr sz="1900" b="1">
                <a:solidFill>
                  <a:srgbClr val="000000"/>
                </a:solidFill>
                <a:latin typeface="Republika"/>
                <a:ea typeface="Republika"/>
                <a:cs typeface="Republika"/>
                <a:sym typeface="Republika"/>
              </a:defRPr>
            </a:pPr>
            <a:r>
              <a:rPr lang="sl-SI" dirty="0">
                <a:solidFill>
                  <a:srgbClr val="C752A4"/>
                </a:solidFill>
              </a:rPr>
              <a:t>FAZA A:</a:t>
            </a:r>
            <a:r>
              <a:rPr lang="sl-SI" dirty="0">
                <a:solidFill>
                  <a:srgbClr val="C752C5"/>
                </a:solidFill>
              </a:rPr>
              <a:t> </a:t>
            </a:r>
            <a:r>
              <a:rPr lang="sl-SI" dirty="0"/>
              <a:t>nadomestni železniški podvoz Dunajska - je predpogoj za izvedbo ostalih faz.</a:t>
            </a:r>
          </a:p>
          <a:p>
            <a:pPr>
              <a:defRPr sz="1900" b="1">
                <a:solidFill>
                  <a:srgbClr val="000000"/>
                </a:solidFill>
                <a:latin typeface="Republika"/>
                <a:ea typeface="Republika"/>
                <a:cs typeface="Republika"/>
                <a:sym typeface="Republika"/>
              </a:defRPr>
            </a:pPr>
            <a:endParaRPr lang="sl-SI" dirty="0">
              <a:solidFill>
                <a:schemeClr val="accent4">
                  <a:hueOff val="-1247790"/>
                  <a:lumOff val="-12326"/>
                </a:schemeClr>
              </a:solidFill>
            </a:endParaRPr>
          </a:p>
          <a:p>
            <a:pPr algn="just">
              <a:defRPr sz="1900" b="1">
                <a:solidFill>
                  <a:srgbClr val="000000"/>
                </a:solidFill>
                <a:latin typeface="Republika"/>
                <a:ea typeface="Republika"/>
                <a:cs typeface="Republika"/>
                <a:sym typeface="Republika"/>
              </a:defRPr>
            </a:pPr>
            <a:r>
              <a:rPr lang="sl-SI" dirty="0">
                <a:solidFill>
                  <a:srgbClr val="089900"/>
                </a:solidFill>
              </a:rPr>
              <a:t>FAZI B in C:</a:t>
            </a:r>
            <a:r>
              <a:rPr lang="sl-SI" dirty="0">
                <a:solidFill>
                  <a:schemeClr val="accent4">
                    <a:hueOff val="-1247790"/>
                    <a:lumOff val="-12326"/>
                  </a:schemeClr>
                </a:solidFill>
              </a:rPr>
              <a:t> </a:t>
            </a:r>
            <a:r>
              <a:rPr lang="sl-SI" dirty="0"/>
              <a:t>osrednji del postaje Ljubljana, vključuje objekt nadhoda in razširitev podhoda.</a:t>
            </a:r>
          </a:p>
          <a:p>
            <a:pPr>
              <a:defRPr sz="1900" b="1">
                <a:solidFill>
                  <a:srgbClr val="000000"/>
                </a:solidFill>
                <a:latin typeface="Republika"/>
                <a:ea typeface="Republika"/>
                <a:cs typeface="Republika"/>
                <a:sym typeface="Republika"/>
              </a:defRPr>
            </a:pPr>
            <a:endParaRPr lang="sl-SI" dirty="0">
              <a:solidFill>
                <a:schemeClr val="accent4">
                  <a:hueOff val="-1247790"/>
                  <a:lumOff val="-12326"/>
                </a:schemeClr>
              </a:solidFill>
            </a:endParaRPr>
          </a:p>
          <a:p>
            <a:pPr>
              <a:defRPr sz="1900" b="1">
                <a:solidFill>
                  <a:srgbClr val="000000"/>
                </a:solidFill>
                <a:latin typeface="Republika"/>
                <a:ea typeface="Republika"/>
                <a:cs typeface="Republika"/>
                <a:sym typeface="Republika"/>
              </a:defRPr>
            </a:pPr>
            <a:r>
              <a:rPr lang="sl-SI" dirty="0">
                <a:solidFill>
                  <a:srgbClr val="82E95D"/>
                </a:solidFill>
              </a:rPr>
              <a:t>FAZA D:</a:t>
            </a:r>
            <a:r>
              <a:rPr lang="sl-SI" dirty="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</a:rPr>
              <a:t> </a:t>
            </a:r>
            <a:r>
              <a:rPr lang="sl-SI" dirty="0"/>
              <a:t>podvoza Šmartinska in Potrčeva </a:t>
            </a: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3E8CA9DF-D346-EB49-0C4A-6864A7BAA3AA}"/>
              </a:ext>
            </a:extLst>
          </p:cNvPr>
          <p:cNvSpPr txBox="1">
            <a:spLocks/>
          </p:cNvSpPr>
          <p:nvPr/>
        </p:nvSpPr>
        <p:spPr>
          <a:xfrm>
            <a:off x="662417" y="-5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sl-SI" sz="3470" dirty="0" err="1">
                <a:solidFill>
                  <a:schemeClr val="tx1"/>
                </a:solidFill>
                <a:latin typeface="+mn-lt"/>
              </a:rPr>
              <a:t>Faznost</a:t>
            </a:r>
            <a:r>
              <a:rPr lang="sl-SI" sz="3470" dirty="0">
                <a:solidFill>
                  <a:schemeClr val="tx1"/>
                </a:solidFill>
                <a:latin typeface="+mn-lt"/>
              </a:rPr>
              <a:t> gradnje PCL</a:t>
            </a:r>
          </a:p>
        </p:txBody>
      </p:sp>
      <p:pic>
        <p:nvPicPr>
          <p:cNvPr id="9" name="Image" descr="Image"/>
          <p:cNvPicPr>
            <a:picLocks noChangeAspect="1"/>
          </p:cNvPicPr>
          <p:nvPr/>
        </p:nvPicPr>
        <p:blipFill rotWithShape="1">
          <a:blip r:embed="rId4">
            <a:extLst/>
          </a:blip>
          <a:srcRect l="2150" r="663"/>
          <a:stretch/>
        </p:blipFill>
        <p:spPr>
          <a:xfrm>
            <a:off x="5511" y="1305386"/>
            <a:ext cx="12180625" cy="2513775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3665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E438C3D9-C7C8-9E3E-F3E4-C55503548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842" y="1458000"/>
            <a:ext cx="7987090" cy="685800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8D29B602-2CAF-6355-E4B7-9CE754C7C5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6617"/>
          <a:stretch/>
        </p:blipFill>
        <p:spPr>
          <a:xfrm>
            <a:off x="0" y="0"/>
            <a:ext cx="12192000" cy="6280261"/>
          </a:xfrm>
          <a:prstGeom prst="rect">
            <a:avLst/>
          </a:prstGeom>
        </p:spPr>
      </p:pic>
      <p:sp>
        <p:nvSpPr>
          <p:cNvPr id="11" name="Naslov 1">
            <a:extLst>
              <a:ext uri="{FF2B5EF4-FFF2-40B4-BE49-F238E27FC236}">
                <a16:creationId xmlns:a16="http://schemas.microsoft.com/office/drawing/2014/main" id="{226F7754-FFD8-186A-75DB-F37122878C7D}"/>
              </a:ext>
            </a:extLst>
          </p:cNvPr>
          <p:cNvSpPr txBox="1">
            <a:spLocks/>
          </p:cNvSpPr>
          <p:nvPr/>
        </p:nvSpPr>
        <p:spPr>
          <a:xfrm>
            <a:off x="309352" y="4315401"/>
            <a:ext cx="11882649" cy="1143000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b="1" dirty="0" smtClean="0">
                <a:solidFill>
                  <a:schemeClr val="bg1"/>
                </a:solidFill>
                <a:latin typeface="+mn-lt"/>
              </a:rPr>
              <a:t>Potniški center Ljubljana in spremembe v organizaciji potniškega prometa SŽ v času gradnje </a:t>
            </a:r>
            <a:endParaRPr lang="sl-SI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Naslov 1">
            <a:extLst>
              <a:ext uri="{FF2B5EF4-FFF2-40B4-BE49-F238E27FC236}">
                <a16:creationId xmlns:a16="http://schemas.microsoft.com/office/drawing/2014/main" id="{6DACC2A4-AC68-C4EC-BD09-D8DA7F748D7B}"/>
              </a:ext>
            </a:extLst>
          </p:cNvPr>
          <p:cNvSpPr txBox="1">
            <a:spLocks/>
          </p:cNvSpPr>
          <p:nvPr/>
        </p:nvSpPr>
        <p:spPr>
          <a:xfrm>
            <a:off x="309351" y="5277231"/>
            <a:ext cx="1127305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09585"/>
            <a:r>
              <a:rPr lang="sl-SI" sz="2133" dirty="0">
                <a:solidFill>
                  <a:prstClr val="white"/>
                </a:solidFill>
                <a:latin typeface="+mn-lt"/>
              </a:rPr>
              <a:t>Dušan Mes, generalni direktor Slovenskih železnic</a:t>
            </a:r>
          </a:p>
        </p:txBody>
      </p:sp>
    </p:spTree>
    <p:extLst>
      <p:ext uri="{BB962C8B-B14F-4D97-AF65-F5344CB8AC3E}">
        <p14:creationId xmlns:p14="http://schemas.microsoft.com/office/powerpoint/2010/main" val="306641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E438C3D9-C7C8-9E3E-F3E4-C55503548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842" y="1458000"/>
            <a:ext cx="7987090" cy="6858000"/>
          </a:xfrm>
          <a:prstGeom prst="rect">
            <a:avLst/>
          </a:prstGeom>
        </p:spPr>
      </p:pic>
      <p:sp>
        <p:nvSpPr>
          <p:cNvPr id="7" name="Naslov 1">
            <a:extLst>
              <a:ext uri="{FF2B5EF4-FFF2-40B4-BE49-F238E27FC236}">
                <a16:creationId xmlns:a16="http://schemas.microsoft.com/office/drawing/2014/main" id="{3E8CA9DF-D346-EB49-0C4A-6864A7BAA3AA}"/>
              </a:ext>
            </a:extLst>
          </p:cNvPr>
          <p:cNvSpPr txBox="1">
            <a:spLocks/>
          </p:cNvSpPr>
          <p:nvPr/>
        </p:nvSpPr>
        <p:spPr>
          <a:xfrm>
            <a:off x="662417" y="-5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sl-SI" sz="3470" dirty="0">
                <a:solidFill>
                  <a:schemeClr val="tx1"/>
                </a:solidFill>
                <a:latin typeface="+mn-lt"/>
              </a:rPr>
              <a:t>Potniški center Ljubljana (PCL)</a:t>
            </a:r>
          </a:p>
        </p:txBody>
      </p:sp>
      <p:sp>
        <p:nvSpPr>
          <p:cNvPr id="2" name="Pravokotnik 1"/>
          <p:cNvSpPr/>
          <p:nvPr/>
        </p:nvSpPr>
        <p:spPr>
          <a:xfrm>
            <a:off x="662417" y="1181458"/>
            <a:ext cx="10972800" cy="1028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 defTabSz="609585">
              <a:lnSpc>
                <a:spcPts val="1733"/>
              </a:lnSpc>
              <a:spcAft>
                <a:spcPts val="1067"/>
              </a:spcAft>
              <a:buFont typeface="+mj-lt"/>
              <a:buAutoNum type="arabicPeriod"/>
              <a:tabLst>
                <a:tab pos="6601295" algn="l"/>
              </a:tabLst>
            </a:pPr>
            <a:r>
              <a:rPr lang="sl-SI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nadgradnja železniške postaje in pripadajoče tirne infrastrukture ter peronov;</a:t>
            </a:r>
          </a:p>
          <a:p>
            <a:pPr marL="457189" indent="-457189" algn="just" defTabSz="609585">
              <a:lnSpc>
                <a:spcPts val="1733"/>
              </a:lnSpc>
              <a:spcAft>
                <a:spcPts val="1067"/>
              </a:spcAft>
              <a:buFont typeface="+mj-lt"/>
              <a:buAutoNum type="arabicPeriod"/>
              <a:tabLst>
                <a:tab pos="6601295" algn="l"/>
              </a:tabLst>
            </a:pPr>
            <a:r>
              <a:rPr lang="sl-SI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izgradnja nove avtobusne postaje s poslovno stavbo in parkirno hišo - S in J terminal; </a:t>
            </a:r>
          </a:p>
          <a:p>
            <a:pPr marL="457189" indent="-457189" algn="just" defTabSz="609585">
              <a:lnSpc>
                <a:spcPts val="1733"/>
              </a:lnSpc>
              <a:spcAft>
                <a:spcPts val="1067"/>
              </a:spcAft>
              <a:buFont typeface="+mj-lt"/>
              <a:buAutoNum type="arabicPeriod"/>
              <a:tabLst>
                <a:tab pos="6601295" algn="l"/>
              </a:tabLst>
            </a:pPr>
            <a:r>
              <a:rPr lang="sl-SI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trgovsko in zabaviščno središče, stanovanjski del, poslovna stavba, hotel. 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6E0ED733-2E07-78C3-0C9E-6CD6B3DBD1AB}"/>
              </a:ext>
            </a:extLst>
          </p:cNvPr>
          <p:cNvSpPr txBox="1"/>
          <p:nvPr/>
        </p:nvSpPr>
        <p:spPr>
          <a:xfrm>
            <a:off x="662417" y="2570837"/>
            <a:ext cx="8737600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585">
              <a:lnSpc>
                <a:spcPts val="1733"/>
              </a:lnSpc>
              <a:spcAft>
                <a:spcPts val="1067"/>
              </a:spcAft>
            </a:pPr>
            <a:r>
              <a:rPr lang="sl-SI" sz="2400" b="1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Nova glavna avtobusna postaja Ljubljana: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3494344F-6F94-3F56-00C3-F1CCABBBD1F2}"/>
              </a:ext>
            </a:extLst>
          </p:cNvPr>
          <p:cNvSpPr txBox="1"/>
          <p:nvPr/>
        </p:nvSpPr>
        <p:spPr>
          <a:xfrm>
            <a:off x="623712" y="3030758"/>
            <a:ext cx="11050209" cy="1028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585">
              <a:lnSpc>
                <a:spcPts val="1733"/>
              </a:lnSpc>
              <a:spcAft>
                <a:spcPts val="1067"/>
              </a:spcAft>
            </a:pPr>
            <a:r>
              <a:rPr lang="sl-SI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Severni terminal </a:t>
            </a:r>
            <a:r>
              <a:rPr lang="sl-SI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 Vilharjevi cesti: </a:t>
            </a:r>
            <a:r>
              <a:rPr lang="sl-SI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 peronov</a:t>
            </a:r>
            <a:r>
              <a:rPr lang="sl-SI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za avtobuse </a:t>
            </a:r>
          </a:p>
          <a:p>
            <a:pPr algn="just" defTabSz="609585">
              <a:lnSpc>
                <a:spcPts val="1733"/>
              </a:lnSpc>
              <a:spcAft>
                <a:spcPts val="1067"/>
              </a:spcAft>
            </a:pPr>
            <a:r>
              <a:rPr lang="sl-SI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sl-SI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l-SI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peronov </a:t>
            </a:r>
            <a:r>
              <a:rPr lang="sl-SI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 Vilharjevi cesti (hitra postajališča)</a:t>
            </a:r>
          </a:p>
          <a:p>
            <a:pPr algn="just" defTabSz="609585">
              <a:lnSpc>
                <a:spcPts val="1733"/>
              </a:lnSpc>
              <a:spcAft>
                <a:spcPts val="1067"/>
              </a:spcAft>
            </a:pPr>
            <a:endParaRPr lang="sl-SI" sz="2133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284615E1-6E59-96C0-5B00-E435F3DD36F9}"/>
              </a:ext>
            </a:extLst>
          </p:cNvPr>
          <p:cNvSpPr txBox="1"/>
          <p:nvPr/>
        </p:nvSpPr>
        <p:spPr>
          <a:xfrm>
            <a:off x="623712" y="3981068"/>
            <a:ext cx="10561160" cy="1028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585">
              <a:lnSpc>
                <a:spcPts val="1733"/>
              </a:lnSpc>
              <a:spcAft>
                <a:spcPts val="1067"/>
              </a:spcAft>
            </a:pPr>
            <a:r>
              <a:rPr lang="sl-SI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Južni terminal </a:t>
            </a:r>
            <a:r>
              <a:rPr lang="sl-SI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 Masarykovi cesti: </a:t>
            </a:r>
            <a:r>
              <a:rPr lang="sl-SI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 peronov</a:t>
            </a:r>
            <a:r>
              <a:rPr lang="sl-SI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za avtobuse </a:t>
            </a:r>
          </a:p>
          <a:p>
            <a:pPr algn="just" defTabSz="609585">
              <a:lnSpc>
                <a:spcPts val="1733"/>
              </a:lnSpc>
              <a:spcAft>
                <a:spcPts val="1067"/>
              </a:spcAft>
            </a:pPr>
            <a:r>
              <a:rPr lang="sl-SI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+ 12 peronov </a:t>
            </a:r>
            <a:r>
              <a:rPr lang="sl-SI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 Masarykovi cesti (hitra postajališča)</a:t>
            </a:r>
          </a:p>
          <a:p>
            <a:pPr algn="just" defTabSz="609585">
              <a:lnSpc>
                <a:spcPts val="1733"/>
              </a:lnSpc>
              <a:spcAft>
                <a:spcPts val="1067"/>
              </a:spcAft>
            </a:pPr>
            <a:r>
              <a:rPr lang="sl-SI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sl-SI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l-SI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peronov </a:t>
            </a:r>
            <a:r>
              <a:rPr lang="sl-SI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 Masarykovi cesti (za </a:t>
            </a:r>
            <a:r>
              <a:rPr lang="sl-SI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zglobne</a:t>
            </a:r>
            <a:r>
              <a:rPr lang="sl-SI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avtobuse)</a:t>
            </a:r>
          </a:p>
        </p:txBody>
      </p:sp>
    </p:spTree>
    <p:extLst>
      <p:ext uri="{BB962C8B-B14F-4D97-AF65-F5344CB8AC3E}">
        <p14:creationId xmlns:p14="http://schemas.microsoft.com/office/powerpoint/2010/main" val="349118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E438C3D9-C7C8-9E3E-F3E4-C55503548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842" y="1458000"/>
            <a:ext cx="7987090" cy="6858000"/>
          </a:xfrm>
          <a:prstGeom prst="rect">
            <a:avLst/>
          </a:prstGeom>
        </p:spPr>
      </p:pic>
      <p:sp>
        <p:nvSpPr>
          <p:cNvPr id="7" name="Naslov 1">
            <a:extLst>
              <a:ext uri="{FF2B5EF4-FFF2-40B4-BE49-F238E27FC236}">
                <a16:creationId xmlns:a16="http://schemas.microsoft.com/office/drawing/2014/main" id="{3E8CA9DF-D346-EB49-0C4A-6864A7BAA3AA}"/>
              </a:ext>
            </a:extLst>
          </p:cNvPr>
          <p:cNvSpPr txBox="1">
            <a:spLocks/>
          </p:cNvSpPr>
          <p:nvPr/>
        </p:nvSpPr>
        <p:spPr>
          <a:xfrm>
            <a:off x="662417" y="-5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endParaRPr lang="sl-SI" sz="7200" dirty="0">
              <a:solidFill>
                <a:schemeClr val="tx1"/>
              </a:solidFill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A9544C2D-0B29-5BA3-CCEA-B9876323A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3" y="1458000"/>
            <a:ext cx="7606668" cy="4804879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05F7F4B5-54A2-7C5C-CB7D-A690371BB2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28" t="15124" r="20523" b="22388"/>
          <a:stretch/>
        </p:blipFill>
        <p:spPr>
          <a:xfrm>
            <a:off x="4162532" y="1767570"/>
            <a:ext cx="1824285" cy="1066053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DA77E29C-25E2-2B02-5908-B2EDD509F7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5064" y="4513315"/>
            <a:ext cx="1733705" cy="891653"/>
          </a:xfrm>
          <a:prstGeom prst="rect">
            <a:avLst/>
          </a:prstGeom>
        </p:spPr>
      </p:pic>
      <p:sp>
        <p:nvSpPr>
          <p:cNvPr id="16" name="Pravokotnik: zaokroženi vogali 10">
            <a:extLst>
              <a:ext uri="{FF2B5EF4-FFF2-40B4-BE49-F238E27FC236}">
                <a16:creationId xmlns:a16="http://schemas.microsoft.com/office/drawing/2014/main" id="{E21AF95E-9DA5-5A9A-EF4B-337BD2204D28}"/>
              </a:ext>
            </a:extLst>
          </p:cNvPr>
          <p:cNvSpPr/>
          <p:nvPr/>
        </p:nvSpPr>
        <p:spPr>
          <a:xfrm>
            <a:off x="8634485" y="1467229"/>
            <a:ext cx="2941169" cy="3655915"/>
          </a:xfrm>
          <a:prstGeom prst="roundRect">
            <a:avLst/>
          </a:prstGeom>
          <a:solidFill>
            <a:srgbClr val="00AEEF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133" dirty="0">
                <a:solidFill>
                  <a:schemeClr val="bg1"/>
                </a:solidFill>
              </a:rPr>
              <a:t>Prvi primer integrirane ponudbe</a:t>
            </a:r>
          </a:p>
          <a:p>
            <a:pPr algn="ctr"/>
            <a:endParaRPr lang="sl-SI" sz="2133" dirty="0">
              <a:solidFill>
                <a:schemeClr val="bg1"/>
              </a:solidFill>
            </a:endParaRPr>
          </a:p>
          <a:p>
            <a:pPr algn="ctr"/>
            <a:r>
              <a:rPr lang="sl-SI" sz="2133" dirty="0">
                <a:solidFill>
                  <a:schemeClr val="bg1"/>
                </a:solidFill>
              </a:rPr>
              <a:t> </a:t>
            </a:r>
            <a:r>
              <a:rPr lang="sl-SI" sz="2000" b="1" dirty="0">
                <a:solidFill>
                  <a:schemeClr val="bg1"/>
                </a:solidFill>
              </a:rPr>
              <a:t>z vozovnico SŽ ali IJPP</a:t>
            </a:r>
          </a:p>
          <a:p>
            <a:pPr algn="ctr"/>
            <a:endParaRPr lang="sl-SI" sz="2133" dirty="0">
              <a:solidFill>
                <a:schemeClr val="bg1"/>
              </a:solidFill>
            </a:endParaRPr>
          </a:p>
          <a:p>
            <a:pPr algn="ctr"/>
            <a:r>
              <a:rPr lang="sl-SI" sz="2133" b="1" dirty="0">
                <a:solidFill>
                  <a:schemeClr val="bg1"/>
                </a:solidFill>
              </a:rPr>
              <a:t>na avtobus LPP </a:t>
            </a:r>
          </a:p>
          <a:p>
            <a:pPr algn="ctr"/>
            <a:r>
              <a:rPr lang="sl-SI" sz="1867" dirty="0">
                <a:solidFill>
                  <a:schemeClr val="bg1"/>
                </a:solidFill>
              </a:rPr>
              <a:t>SŽ Šiška</a:t>
            </a:r>
            <a:r>
              <a:rPr lang="sl-SI" sz="1867" dirty="0">
                <a:solidFill>
                  <a:schemeClr val="bg1"/>
                </a:solidFill>
                <a:latin typeface="Arial"/>
                <a:cs typeface="Arial"/>
              </a:rPr>
              <a:t> – </a:t>
            </a:r>
            <a:r>
              <a:rPr lang="sl-SI" sz="1867" dirty="0">
                <a:solidFill>
                  <a:schemeClr val="bg1"/>
                </a:solidFill>
              </a:rPr>
              <a:t>(Tivoli)</a:t>
            </a:r>
            <a:r>
              <a:rPr lang="sl-SI" sz="1867" dirty="0">
                <a:solidFill>
                  <a:schemeClr val="bg1"/>
                </a:solidFill>
                <a:latin typeface="Arial"/>
                <a:cs typeface="Arial"/>
              </a:rPr>
              <a:t> – </a:t>
            </a:r>
            <a:r>
              <a:rPr lang="sl-SI" sz="1867" dirty="0">
                <a:solidFill>
                  <a:schemeClr val="bg1"/>
                </a:solidFill>
              </a:rPr>
              <a:t>Gosposvetska</a:t>
            </a:r>
            <a:r>
              <a:rPr lang="sl-SI" sz="1867" dirty="0">
                <a:solidFill>
                  <a:schemeClr val="bg1"/>
                </a:solidFill>
                <a:latin typeface="Arial"/>
                <a:cs typeface="Arial"/>
              </a:rPr>
              <a:t> – </a:t>
            </a:r>
            <a:r>
              <a:rPr lang="sl-SI" sz="1867" dirty="0">
                <a:solidFill>
                  <a:schemeClr val="bg1"/>
                </a:solidFill>
              </a:rPr>
              <a:t>Bavarski dvor</a:t>
            </a:r>
            <a:r>
              <a:rPr lang="sl-SI" sz="1867" dirty="0">
                <a:solidFill>
                  <a:schemeClr val="bg1"/>
                </a:solidFill>
                <a:latin typeface="Arial"/>
                <a:cs typeface="Arial"/>
              </a:rPr>
              <a:t> – </a:t>
            </a:r>
            <a:r>
              <a:rPr lang="sl-SI" sz="1867" dirty="0">
                <a:solidFill>
                  <a:schemeClr val="bg1"/>
                </a:solidFill>
              </a:rPr>
              <a:t>SŽ Kolodvor </a:t>
            </a:r>
          </a:p>
          <a:p>
            <a:pPr algn="ctr"/>
            <a:r>
              <a:rPr lang="sl-SI" sz="1867" dirty="0">
                <a:solidFill>
                  <a:schemeClr val="bg1"/>
                </a:solidFill>
              </a:rPr>
              <a:t>in obratno</a:t>
            </a:r>
          </a:p>
          <a:p>
            <a:pPr algn="ctr"/>
            <a:r>
              <a:rPr lang="sl-SI" sz="2133" b="1" dirty="0">
                <a:solidFill>
                  <a:schemeClr val="bg1"/>
                </a:solidFill>
              </a:rPr>
              <a:t>BREZ DOPLAČILA</a:t>
            </a:r>
          </a:p>
          <a:p>
            <a:pPr algn="ctr"/>
            <a:endParaRPr lang="sl-SI" sz="1600" dirty="0">
              <a:solidFill>
                <a:schemeClr val="bg1"/>
              </a:solidFill>
            </a:endParaRPr>
          </a:p>
        </p:txBody>
      </p:sp>
      <p:sp>
        <p:nvSpPr>
          <p:cNvPr id="17" name="Pravokotnik: zaokroženi vogali 19">
            <a:extLst>
              <a:ext uri="{FF2B5EF4-FFF2-40B4-BE49-F238E27FC236}">
                <a16:creationId xmlns:a16="http://schemas.microsoft.com/office/drawing/2014/main" id="{D25E4451-6B30-6C82-9C9C-5E675FDCA087}"/>
              </a:ext>
            </a:extLst>
          </p:cNvPr>
          <p:cNvSpPr/>
          <p:nvPr/>
        </p:nvSpPr>
        <p:spPr>
          <a:xfrm>
            <a:off x="8707272" y="5231232"/>
            <a:ext cx="2868381" cy="1009179"/>
          </a:xfrm>
          <a:prstGeom prst="roundRect">
            <a:avLst/>
          </a:prstGeom>
          <a:solidFill>
            <a:srgbClr val="00AEEF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60"/>
              </a:spcBef>
              <a:spcAft>
                <a:spcPts val="160"/>
              </a:spcAft>
            </a:pPr>
            <a:r>
              <a:rPr lang="sl-SI" sz="1733" b="1" dirty="0">
                <a:solidFill>
                  <a:schemeClr val="bg1"/>
                </a:solidFill>
              </a:rPr>
              <a:t>Postajališče Ljubljana Šiška </a:t>
            </a:r>
          </a:p>
          <a:p>
            <a:pPr>
              <a:spcBef>
                <a:spcPts val="133"/>
              </a:spcBef>
              <a:spcAft>
                <a:spcPts val="133"/>
              </a:spcAft>
            </a:pPr>
            <a:r>
              <a:rPr lang="sl-SI" sz="1733" b="1" dirty="0">
                <a:solidFill>
                  <a:schemeClr val="bg1"/>
                </a:solidFill>
              </a:rPr>
              <a:t>s prostorom za kolesa</a:t>
            </a:r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D36C483B-62B2-B69C-FCAE-907D14D6E9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388" y="2539116"/>
            <a:ext cx="173889" cy="166491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B3E91919-3E8B-CC57-7409-7C006F218E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4910" y="4043221"/>
            <a:ext cx="173889" cy="166491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6B37601C-366E-4154-DE3F-8A8A81D632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7738" y="5763321"/>
            <a:ext cx="266221" cy="254892"/>
          </a:xfrm>
          <a:prstGeom prst="rect">
            <a:avLst/>
          </a:prstGeom>
        </p:spPr>
      </p:pic>
      <p:sp>
        <p:nvSpPr>
          <p:cNvPr id="21" name="Naslov 1">
            <a:extLst>
              <a:ext uri="{FF2B5EF4-FFF2-40B4-BE49-F238E27FC236}">
                <a16:creationId xmlns:a16="http://schemas.microsoft.com/office/drawing/2014/main" id="{3E8CA9DF-D346-EB49-0C4A-6864A7BAA3AA}"/>
              </a:ext>
            </a:extLst>
          </p:cNvPr>
          <p:cNvSpPr txBox="1">
            <a:spLocks/>
          </p:cNvSpPr>
          <p:nvPr/>
        </p:nvSpPr>
        <p:spPr>
          <a:xfrm>
            <a:off x="711622" y="26139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sl-SI" sz="3600" dirty="0" smtClean="0">
                <a:solidFill>
                  <a:schemeClr val="tx1"/>
                </a:solidFill>
                <a:latin typeface="+mn-lt"/>
              </a:rPr>
              <a:t>Integrirani vozni redi SŽ in LPP z novo avtobusno linijo SŽ Šiška – SŽ Kolodvor in obratno</a:t>
            </a:r>
            <a:endParaRPr lang="sl-SI" sz="36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490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E438C3D9-C7C8-9E3E-F3E4-C55503548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842" y="1458000"/>
            <a:ext cx="7987090" cy="685800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8D29B602-2CAF-6355-E4B7-9CE754C7C5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6617"/>
          <a:stretch/>
        </p:blipFill>
        <p:spPr>
          <a:xfrm>
            <a:off x="1" y="0"/>
            <a:ext cx="12192000" cy="6280261"/>
          </a:xfrm>
          <a:prstGeom prst="rect">
            <a:avLst/>
          </a:prstGeom>
        </p:spPr>
      </p:pic>
      <p:graphicFrame>
        <p:nvGraphicFramePr>
          <p:cNvPr id="7" name="Tabela 8">
            <a:extLst>
              <a:ext uri="{FF2B5EF4-FFF2-40B4-BE49-F238E27FC236}">
                <a16:creationId xmlns:a16="http://schemas.microsoft.com/office/drawing/2014/main" id="{AC51D8C8-0C5E-09BA-DDCD-9819C92865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311458"/>
              </p:ext>
            </p:extLst>
          </p:nvPr>
        </p:nvGraphicFramePr>
        <p:xfrm>
          <a:off x="0" y="3381462"/>
          <a:ext cx="6452892" cy="2933698"/>
        </p:xfrm>
        <a:graphic>
          <a:graphicData uri="http://schemas.openxmlformats.org/drawingml/2006/table">
            <a:tbl>
              <a:tblPr firstRow="1" bandRow="1"/>
              <a:tblGrid>
                <a:gridCol w="1649282">
                  <a:extLst>
                    <a:ext uri="{9D8B030D-6E8A-4147-A177-3AD203B41FA5}">
                      <a16:colId xmlns:a16="http://schemas.microsoft.com/office/drawing/2014/main" val="238653066"/>
                    </a:ext>
                  </a:extLst>
                </a:gridCol>
                <a:gridCol w="4803610">
                  <a:extLst>
                    <a:ext uri="{9D8B030D-6E8A-4147-A177-3AD203B41FA5}">
                      <a16:colId xmlns:a16="http://schemas.microsoft.com/office/drawing/2014/main" val="4136454745"/>
                    </a:ext>
                  </a:extLst>
                </a:gridCol>
              </a:tblGrid>
              <a:tr h="5614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sl-SI" sz="1100" b="1" kern="1200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INVESTITOR: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sl-SI" sz="1100" b="1" kern="1200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RS, Ministrstvo za infrastrukturo, Direkcija RS za infrastrukturo, Tržaška cesta 19, 1000 Ljubljana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477350"/>
                  </a:ext>
                </a:extLst>
              </a:tr>
              <a:tr h="4313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sl-SI" sz="1100" b="1" kern="1200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PROJEKTANT: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 hangingPunct="0">
                        <a:lnSpc>
                          <a:spcPct val="150000"/>
                        </a:lnSpc>
                      </a:pPr>
                      <a:r>
                        <a:rPr lang="sl-SI" sz="1100" b="1" kern="1200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Tiring</a:t>
                      </a:r>
                      <a:r>
                        <a:rPr lang="sl-SI" sz="1100" b="1" kern="1200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d.o.o., Motnica 11, 1236 Trzin 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2457230"/>
                  </a:ext>
                </a:extLst>
              </a:tr>
              <a:tr h="3881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endParaRPr lang="sl-SI" sz="1100" b="1" kern="1200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sl-SI" sz="1100" b="1" kern="1200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Elea</a:t>
                      </a:r>
                      <a:r>
                        <a:rPr lang="sl-SI" sz="1100" b="1" kern="1200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sl-SI" sz="1100" b="1" kern="1200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iC</a:t>
                      </a:r>
                      <a:r>
                        <a:rPr lang="sl-SI" sz="1100" b="1" kern="1200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Dunajska cesta 21, 1000 Slovenija 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183149"/>
                  </a:ext>
                </a:extLst>
              </a:tr>
              <a:tr h="3881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sl-SI" sz="1100" b="1" kern="1200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IZVAJALCI: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sl-SI" sz="1100" b="1" kern="1200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CGP, </a:t>
                      </a:r>
                      <a:r>
                        <a:rPr lang="sl-SI" sz="1100" b="1" kern="1200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d.d</a:t>
                      </a:r>
                      <a:r>
                        <a:rPr lang="sl-SI" sz="1100" b="1" kern="1200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., Ljubljanska cesta 36, 8000 Novo mesto 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0628162"/>
                  </a:ext>
                </a:extLst>
              </a:tr>
              <a:tr h="3881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endParaRPr lang="sl-SI" sz="1100" b="0" kern="1200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sl-SI" sz="1100" b="1" kern="1200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SŽ ŽGP Ljubljana </a:t>
                      </a:r>
                      <a:r>
                        <a:rPr lang="sl-SI" sz="1100" b="1" kern="1200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d.d</a:t>
                      </a:r>
                      <a:r>
                        <a:rPr lang="sl-SI" sz="1100" b="1" kern="1200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., Ob zeleni jami 2, 1000 Ljubljana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806123"/>
                  </a:ext>
                </a:extLst>
              </a:tr>
              <a:tr h="3881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endParaRPr lang="sl-SI" sz="1100" b="0" kern="1200" cap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sl-SI" sz="1100" b="1" kern="1200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GH HOLDING d.o.o., Letališka cesta 27, 1000 Ljubljana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180238"/>
                  </a:ext>
                </a:extLst>
              </a:tr>
              <a:tr h="3881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endParaRPr lang="sl-SI" sz="1100" b="0" kern="1200" cap="non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sl-SI" sz="1100" b="1" kern="1200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GGD </a:t>
                      </a:r>
                      <a:r>
                        <a:rPr lang="sl-SI" sz="1100" b="1" kern="1200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d.d</a:t>
                      </a:r>
                      <a:r>
                        <a:rPr lang="sl-SI" sz="1100" b="1" kern="1200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., Jezerska cesta 20, 4000 Kranj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3075438"/>
                  </a:ext>
                </a:extLst>
              </a:tr>
            </a:tbl>
          </a:graphicData>
        </a:graphic>
      </p:graphicFrame>
      <p:pic>
        <p:nvPicPr>
          <p:cNvPr id="8" name="Slika 7">
            <a:extLst>
              <a:ext uri="{FF2B5EF4-FFF2-40B4-BE49-F238E27FC236}">
                <a16:creationId xmlns:a16="http://schemas.microsoft.com/office/drawing/2014/main" id="{B59B764B-1325-2803-1679-DF0C34E96C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3"/>
          <a:stretch/>
        </p:blipFill>
        <p:spPr>
          <a:xfrm>
            <a:off x="7031961" y="3335212"/>
            <a:ext cx="5160040" cy="2933700"/>
          </a:xfrm>
          <a:prstGeom prst="rect">
            <a:avLst/>
          </a:prstGeom>
        </p:spPr>
      </p:pic>
      <p:sp>
        <p:nvSpPr>
          <p:cNvPr id="13" name="Naslov 1">
            <a:extLst>
              <a:ext uri="{FF2B5EF4-FFF2-40B4-BE49-F238E27FC236}">
                <a16:creationId xmlns:a16="http://schemas.microsoft.com/office/drawing/2014/main" id="{226F7754-FFD8-186A-75DB-F37122878C7D}"/>
              </a:ext>
            </a:extLst>
          </p:cNvPr>
          <p:cNvSpPr txBox="1">
            <a:spLocks/>
          </p:cNvSpPr>
          <p:nvPr/>
        </p:nvSpPr>
        <p:spPr>
          <a:xfrm>
            <a:off x="154675" y="2080962"/>
            <a:ext cx="11882649" cy="1143000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b="1" dirty="0" smtClean="0">
                <a:solidFill>
                  <a:schemeClr val="bg1"/>
                </a:solidFill>
                <a:latin typeface="+mn-lt"/>
              </a:rPr>
              <a:t>Nadgradnja</a:t>
            </a:r>
            <a:r>
              <a:rPr lang="sl-SI" sz="3600" b="1" dirty="0" smtClean="0">
                <a:latin typeface="+mn-lt"/>
              </a:rPr>
              <a:t> </a:t>
            </a:r>
            <a:r>
              <a:rPr lang="sl-SI" sz="3600" b="1" dirty="0" smtClean="0">
                <a:solidFill>
                  <a:schemeClr val="bg1"/>
                </a:solidFill>
                <a:latin typeface="+mn-lt"/>
              </a:rPr>
              <a:t>železniške infrastrukture na območju Železniške postaje Ljubljana – nadvoz Dunajska cesta</a:t>
            </a:r>
            <a:endParaRPr lang="sl-SI" sz="3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149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E438C3D9-C7C8-9E3E-F3E4-C55503548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842" y="1458000"/>
            <a:ext cx="7987090" cy="6858000"/>
          </a:xfrm>
          <a:prstGeom prst="rect">
            <a:avLst/>
          </a:prstGeom>
        </p:spPr>
      </p:pic>
      <p:sp>
        <p:nvSpPr>
          <p:cNvPr id="7" name="Naslov 1">
            <a:extLst>
              <a:ext uri="{FF2B5EF4-FFF2-40B4-BE49-F238E27FC236}">
                <a16:creationId xmlns:a16="http://schemas.microsoft.com/office/drawing/2014/main" id="{3E8CA9DF-D346-EB49-0C4A-6864A7BAA3AA}"/>
              </a:ext>
            </a:extLst>
          </p:cNvPr>
          <p:cNvSpPr txBox="1">
            <a:spLocks/>
          </p:cNvSpPr>
          <p:nvPr/>
        </p:nvSpPr>
        <p:spPr>
          <a:xfrm>
            <a:off x="662417" y="-5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sl-SI" sz="3600" dirty="0" smtClean="0">
                <a:solidFill>
                  <a:schemeClr val="tx1"/>
                </a:solidFill>
                <a:latin typeface="+mn-lt"/>
              </a:rPr>
              <a:t>Nadvoz Dunajska cesta</a:t>
            </a:r>
            <a:endParaRPr lang="sl-SI" sz="3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B5D7DD04-6005-D670-3CDE-E9B47DC1E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26917"/>
            <a:ext cx="4953000" cy="493108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AFFF73F-74EB-FE2C-ED14-E48CB75E29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"/>
          <a:stretch/>
        </p:blipFill>
        <p:spPr>
          <a:xfrm>
            <a:off x="7475236" y="0"/>
            <a:ext cx="4716763" cy="2200467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2B7681E5-9610-0185-8654-D5FAF122DF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172" b="35828"/>
          <a:stretch/>
        </p:blipFill>
        <p:spPr>
          <a:xfrm>
            <a:off x="7474500" y="1819467"/>
            <a:ext cx="4717499" cy="2581083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1F0B4B78-0ED6-C643-7C7C-5337DA7FC3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623" b="16422"/>
          <a:stretch/>
        </p:blipFill>
        <p:spPr>
          <a:xfrm>
            <a:off x="7470652" y="4060491"/>
            <a:ext cx="4721348" cy="279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Modra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31750">
          <a:solidFill>
            <a:srgbClr val="000000"/>
          </a:solidFill>
          <a:tailEnd type="none" w="lg" len="lg"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31750">
          <a:solidFill>
            <a:srgbClr val="000000"/>
          </a:solidFill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448</Words>
  <Application>Microsoft Office PowerPoint</Application>
  <PresentationFormat>Širokozaslonsko</PresentationFormat>
  <Paragraphs>79</Paragraphs>
  <Slides>15</Slides>
  <Notes>15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Republika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Marko Žibert</dc:creator>
  <cp:lastModifiedBy>Maja Žitnik</cp:lastModifiedBy>
  <cp:revision>353</cp:revision>
  <cp:lastPrinted>2019-09-23T11:31:46Z</cp:lastPrinted>
  <dcterms:created xsi:type="dcterms:W3CDTF">2019-06-25T16:44:10Z</dcterms:created>
  <dcterms:modified xsi:type="dcterms:W3CDTF">2023-11-27T17:19:40Z</dcterms:modified>
</cp:coreProperties>
</file>